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311" r:id="rId3"/>
    <p:sldId id="312" r:id="rId4"/>
    <p:sldId id="313" r:id="rId5"/>
    <p:sldId id="314" r:id="rId6"/>
    <p:sldId id="267" r:id="rId7"/>
    <p:sldId id="260" r:id="rId8"/>
    <p:sldId id="262" r:id="rId9"/>
    <p:sldId id="263" r:id="rId10"/>
    <p:sldId id="277" r:id="rId11"/>
    <p:sldId id="278" r:id="rId12"/>
    <p:sldId id="279" r:id="rId13"/>
    <p:sldId id="280" r:id="rId14"/>
    <p:sldId id="281" r:id="rId15"/>
    <p:sldId id="282" r:id="rId16"/>
    <p:sldId id="287" r:id="rId17"/>
    <p:sldId id="286" r:id="rId18"/>
    <p:sldId id="288" r:id="rId19"/>
    <p:sldId id="295" r:id="rId20"/>
    <p:sldId id="296" r:id="rId21"/>
    <p:sldId id="290" r:id="rId22"/>
    <p:sldId id="291" r:id="rId23"/>
    <p:sldId id="292" r:id="rId24"/>
    <p:sldId id="293" r:id="rId25"/>
    <p:sldId id="294" r:id="rId26"/>
    <p:sldId id="304" r:id="rId27"/>
    <p:sldId id="305" r:id="rId28"/>
    <p:sldId id="306" r:id="rId29"/>
    <p:sldId id="307" r:id="rId30"/>
    <p:sldId id="308" r:id="rId31"/>
    <p:sldId id="309" r:id="rId32"/>
    <p:sldId id="298" r:id="rId33"/>
    <p:sldId id="303" r:id="rId34"/>
    <p:sldId id="29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52" autoAdjust="0"/>
  </p:normalViewPr>
  <p:slideViewPr>
    <p:cSldViewPr>
      <p:cViewPr>
        <p:scale>
          <a:sx n="66" d="100"/>
          <a:sy n="66" d="100"/>
        </p:scale>
        <p:origin x="-1506" y="-13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7400" y="1219200"/>
            <a:ext cx="5324475" cy="5181600"/>
          </a:xfrm>
          <a:prstGeom prst="rect">
            <a:avLst/>
          </a:prstGeom>
          <a:noFill/>
          <a:ln w="9525">
            <a:noFill/>
            <a:miter lim="800000"/>
            <a:headEnd/>
            <a:tailEnd/>
          </a:ln>
        </p:spPr>
      </p:pic>
      <p:sp>
        <p:nvSpPr>
          <p:cNvPr id="5" name="Rectangle 4"/>
          <p:cNvSpPr/>
          <p:nvPr/>
        </p:nvSpPr>
        <p:spPr>
          <a:xfrm>
            <a:off x="2514600" y="457200"/>
            <a:ext cx="4572000" cy="461665"/>
          </a:xfrm>
          <a:prstGeom prst="rect">
            <a:avLst/>
          </a:prstGeom>
        </p:spPr>
        <p:txBody>
          <a:bodyPr>
            <a:spAutoFit/>
          </a:bodyPr>
          <a:lstStyle/>
          <a:p>
            <a:r>
              <a:rPr lang="en-US" sz="2400" dirty="0" smtClean="0">
                <a:solidFill>
                  <a:srgbClr val="FF0000"/>
                </a:solidFill>
              </a:rPr>
              <a:t>PIN DIAGRAM OF 8086</a:t>
            </a:r>
            <a:endParaRPr lang="en-US" sz="2400"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28600" y="304800"/>
            <a:ext cx="8077200" cy="5638800"/>
          </a:xfrm>
          <a:prstGeom prst="rect">
            <a:avLst/>
          </a:prstGeom>
          <a:noFill/>
          <a:ln w="9525">
            <a:noFill/>
            <a:miter lim="800000"/>
            <a:headEnd/>
            <a:tailEnd/>
          </a:ln>
        </p:spPr>
      </p:pic>
      <p:sp>
        <p:nvSpPr>
          <p:cNvPr id="5" name="Title 1"/>
          <p:cNvSpPr>
            <a:spLocks noGrp="1"/>
          </p:cNvSpPr>
          <p:nvPr>
            <p:ph type="title"/>
          </p:nvPr>
        </p:nvSpPr>
        <p:spPr>
          <a:xfrm>
            <a:off x="914400" y="6019800"/>
            <a:ext cx="8229600" cy="609600"/>
          </a:xfrm>
        </p:spPr>
        <p:txBody>
          <a:bodyPr>
            <a:normAutofit/>
          </a:bodyPr>
          <a:lstStyle/>
          <a:p>
            <a:r>
              <a:rPr lang="en-US" sz="2800" dirty="0" smtClean="0">
                <a:solidFill>
                  <a:srgbClr val="FF0000"/>
                </a:solidFill>
              </a:rPr>
              <a:t>Read Operation</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33400" y="609600"/>
            <a:ext cx="8229599" cy="5791200"/>
          </a:xfrm>
          <a:prstGeom prst="rect">
            <a:avLst/>
          </a:prstGeom>
          <a:noFill/>
          <a:ln w="9525">
            <a:noFill/>
            <a:miter lim="800000"/>
            <a:headEnd/>
            <a:tailEnd/>
          </a:ln>
        </p:spPr>
      </p:pic>
      <p:sp>
        <p:nvSpPr>
          <p:cNvPr id="5" name="Title 1"/>
          <p:cNvSpPr>
            <a:spLocks noGrp="1"/>
          </p:cNvSpPr>
          <p:nvPr>
            <p:ph type="title"/>
          </p:nvPr>
        </p:nvSpPr>
        <p:spPr>
          <a:xfrm>
            <a:off x="914400" y="6019800"/>
            <a:ext cx="8229600" cy="609600"/>
          </a:xfrm>
        </p:spPr>
        <p:txBody>
          <a:bodyPr>
            <a:normAutofit/>
          </a:bodyPr>
          <a:lstStyle/>
          <a:p>
            <a:r>
              <a:rPr lang="en-US" sz="2800" dirty="0" smtClean="0">
                <a:solidFill>
                  <a:srgbClr val="FF0000"/>
                </a:solidFill>
              </a:rPr>
              <a:t>Write Operation</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533400"/>
            <a:ext cx="8763000" cy="5016758"/>
          </a:xfrm>
          <a:prstGeom prst="rect">
            <a:avLst/>
          </a:prstGeom>
        </p:spPr>
        <p:txBody>
          <a:bodyPr wrap="square">
            <a:spAutoFit/>
          </a:bodyPr>
          <a:lstStyle/>
          <a:p>
            <a:pPr algn="ctr"/>
            <a:r>
              <a:rPr lang="en-US" sz="2000" b="1" dirty="0" smtClean="0">
                <a:solidFill>
                  <a:srgbClr val="FF0000"/>
                </a:solidFill>
              </a:rPr>
              <a:t>Memory Interfacing</a:t>
            </a:r>
          </a:p>
          <a:p>
            <a:r>
              <a:rPr lang="en-US" sz="2000" dirty="0" smtClean="0"/>
              <a:t>• We have four common types of memories:</a:t>
            </a:r>
          </a:p>
          <a:p>
            <a:r>
              <a:rPr lang="en-US" sz="2000" dirty="0" smtClean="0"/>
              <a:t>• Read only memory ( ROM )</a:t>
            </a:r>
          </a:p>
          <a:p>
            <a:r>
              <a:rPr lang="en-US" sz="2000" dirty="0" smtClean="0"/>
              <a:t>• Flash memory ( EEPROM )</a:t>
            </a:r>
          </a:p>
          <a:p>
            <a:r>
              <a:rPr lang="en-US" sz="2000" dirty="0" smtClean="0"/>
              <a:t>• Static Random access memory ( SARAM )</a:t>
            </a:r>
          </a:p>
          <a:p>
            <a:r>
              <a:rPr lang="en-US" sz="2000" dirty="0" smtClean="0"/>
              <a:t>• Dynamic Random access memory ( DRAM ).</a:t>
            </a:r>
          </a:p>
          <a:p>
            <a:r>
              <a:rPr lang="en-US" sz="2000" dirty="0" smtClean="0"/>
              <a:t>• Pin connections common to all memory devices are: The address input, data</a:t>
            </a:r>
          </a:p>
          <a:p>
            <a:r>
              <a:rPr lang="en-US" sz="2000" dirty="0" smtClean="0"/>
              <a:t> input/outputs, selection input and control input used to select a read or</a:t>
            </a:r>
          </a:p>
          <a:p>
            <a:r>
              <a:rPr lang="en-US" sz="2000" dirty="0" smtClean="0"/>
              <a:t>write operation.</a:t>
            </a:r>
          </a:p>
          <a:p>
            <a:r>
              <a:rPr lang="en-US" sz="2000" dirty="0" smtClean="0"/>
              <a:t>• </a:t>
            </a:r>
            <a:r>
              <a:rPr lang="en-US" sz="2000" b="1" i="1" dirty="0" smtClean="0"/>
              <a:t>Address connections: All memory devices have address inputs that select a</a:t>
            </a:r>
          </a:p>
          <a:p>
            <a:r>
              <a:rPr lang="en-US" sz="2000" dirty="0" smtClean="0"/>
              <a:t>memory location within the memory device. Address inputs are labeled from A0</a:t>
            </a:r>
          </a:p>
          <a:p>
            <a:r>
              <a:rPr lang="en-US" sz="2000" dirty="0" smtClean="0"/>
              <a:t>to An.</a:t>
            </a:r>
          </a:p>
          <a:p>
            <a:r>
              <a:rPr lang="en-US" sz="2000" dirty="0" smtClean="0"/>
              <a:t>• </a:t>
            </a:r>
            <a:r>
              <a:rPr lang="en-US" sz="2000" b="1" i="1" dirty="0" smtClean="0"/>
              <a:t>Data connections: All memory devices have a set of data </a:t>
            </a:r>
            <a:r>
              <a:rPr lang="en-US" sz="2000" b="1" dirty="0" smtClean="0"/>
              <a:t>inputs/outputs. </a:t>
            </a:r>
          </a:p>
          <a:p>
            <a:r>
              <a:rPr lang="en-US" sz="2000" dirty="0" smtClean="0"/>
              <a:t>• </a:t>
            </a:r>
            <a:r>
              <a:rPr lang="en-US" sz="2000" b="1" i="1" dirty="0" smtClean="0"/>
              <a:t>Selection connections: Each memory device has an input, that selects or enables</a:t>
            </a:r>
          </a:p>
          <a:p>
            <a:r>
              <a:rPr lang="en-US" sz="2000" dirty="0" smtClean="0"/>
              <a:t>the memory device. This kind of input is most often called a chip select ( CS ),</a:t>
            </a:r>
          </a:p>
          <a:p>
            <a:r>
              <a:rPr lang="en-US" sz="2000" dirty="0" smtClean="0"/>
              <a:t>chip enable ( CE ) or simply select ( S ) input.</a:t>
            </a: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295400" y="838200"/>
            <a:ext cx="6324600" cy="5029200"/>
          </a:xfrm>
          <a:prstGeom prst="rect">
            <a:avLst/>
          </a:prstGeom>
          <a:noFill/>
          <a:ln w="9525">
            <a:noFill/>
            <a:miter lim="800000"/>
            <a:headEnd/>
            <a:tailEnd/>
          </a:ln>
        </p:spPr>
      </p:pic>
      <p:sp>
        <p:nvSpPr>
          <p:cNvPr id="3" name="Rectangle 2"/>
          <p:cNvSpPr/>
          <p:nvPr/>
        </p:nvSpPr>
        <p:spPr>
          <a:xfrm>
            <a:off x="2209800" y="6019800"/>
            <a:ext cx="4461350" cy="369332"/>
          </a:xfrm>
          <a:prstGeom prst="rect">
            <a:avLst/>
          </a:prstGeom>
        </p:spPr>
        <p:txBody>
          <a:bodyPr wrap="none">
            <a:spAutoFit/>
          </a:bodyPr>
          <a:lstStyle/>
          <a:p>
            <a:pPr marL="342900" indent="-342900"/>
            <a:r>
              <a:rPr lang="en-US" b="1" dirty="0" smtClean="0"/>
              <a:t> 11 Address lines  </a:t>
            </a:r>
            <a:r>
              <a:rPr lang="en-US" dirty="0" smtClean="0"/>
              <a:t>2</a:t>
            </a:r>
            <a:r>
              <a:rPr lang="en-US" baseline="30000" dirty="0" smtClean="0"/>
              <a:t>1</a:t>
            </a:r>
            <a:r>
              <a:rPr lang="en-US" dirty="0" smtClean="0"/>
              <a:t>*2</a:t>
            </a:r>
            <a:r>
              <a:rPr lang="en-US" baseline="30000" dirty="0" smtClean="0"/>
              <a:t>10</a:t>
            </a:r>
            <a:r>
              <a:rPr lang="en-US" dirty="0" smtClean="0"/>
              <a:t>=2KBytes=2024Bytes</a:t>
            </a:r>
            <a:r>
              <a:rPr lang="en-US" baseline="30000" dirty="0" smtClean="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600"/>
            <a:ext cx="9144000" cy="5632311"/>
          </a:xfrm>
          <a:prstGeom prst="rect">
            <a:avLst/>
          </a:prstGeom>
        </p:spPr>
        <p:txBody>
          <a:bodyPr wrap="square">
            <a:spAutoFit/>
          </a:bodyPr>
          <a:lstStyle/>
          <a:p>
            <a:r>
              <a:rPr lang="en-US" sz="2000" dirty="0" smtClean="0"/>
              <a:t>• RAM memory generally has at least one CS or S input and ROM at least one</a:t>
            </a:r>
          </a:p>
          <a:p>
            <a:r>
              <a:rPr lang="en-US" sz="2000" dirty="0" smtClean="0"/>
              <a:t>CE .</a:t>
            </a:r>
          </a:p>
          <a:p>
            <a:r>
              <a:rPr lang="en-US" sz="2000" dirty="0" smtClean="0"/>
              <a:t>• If the CE , CS, S input is active the memory device perform the read or write.</a:t>
            </a:r>
          </a:p>
          <a:p>
            <a:r>
              <a:rPr lang="en-US" sz="2000" dirty="0" smtClean="0"/>
              <a:t>• If it is inactive the memory device cannot perform read or write operation.</a:t>
            </a:r>
          </a:p>
          <a:p>
            <a:r>
              <a:rPr lang="en-US" sz="2000" dirty="0" smtClean="0"/>
              <a:t>• If more than one CS connection is present, all most be active to perform read or</a:t>
            </a:r>
          </a:p>
          <a:p>
            <a:r>
              <a:rPr lang="en-US" sz="2000" dirty="0" smtClean="0"/>
              <a:t>write data.</a:t>
            </a:r>
          </a:p>
          <a:p>
            <a:r>
              <a:rPr lang="en-US" sz="2000" dirty="0" smtClean="0"/>
              <a:t>• </a:t>
            </a:r>
            <a:r>
              <a:rPr lang="en-US" sz="2000" b="1" i="1" dirty="0" smtClean="0"/>
              <a:t>Control connections: A ROM usually has only one control input, while a RAM</a:t>
            </a:r>
          </a:p>
          <a:p>
            <a:r>
              <a:rPr lang="en-US" sz="2000" dirty="0" smtClean="0"/>
              <a:t>often has one or two control inputs.</a:t>
            </a:r>
          </a:p>
          <a:p>
            <a:r>
              <a:rPr lang="en-US" sz="2000" dirty="0" smtClean="0"/>
              <a:t>• The control input most often found on the ROM is the output enable ( OE ) or</a:t>
            </a:r>
          </a:p>
          <a:p>
            <a:r>
              <a:rPr lang="en-US" sz="2000" dirty="0" smtClean="0"/>
              <a:t>gate ( G ), this allows data to flow out of the output data pins of the ROM.</a:t>
            </a:r>
          </a:p>
          <a:p>
            <a:r>
              <a:rPr lang="en-US" sz="2000" dirty="0" smtClean="0"/>
              <a:t>• If OE and the selected input are both active, then the output is enable, if OE is</a:t>
            </a:r>
          </a:p>
          <a:p>
            <a:r>
              <a:rPr lang="en-US" sz="2000" dirty="0" smtClean="0"/>
              <a:t>inactive, the output is disabled at its high-impedance state.</a:t>
            </a:r>
          </a:p>
          <a:p>
            <a:r>
              <a:rPr lang="en-US" sz="2000" dirty="0" smtClean="0"/>
              <a:t>• The OE connection enables and disables a set of three-state buffer located within</a:t>
            </a:r>
          </a:p>
          <a:p>
            <a:r>
              <a:rPr lang="en-US" sz="2000" dirty="0" smtClean="0"/>
              <a:t>the memory device and must be active to read data.</a:t>
            </a:r>
          </a:p>
          <a:p>
            <a:r>
              <a:rPr lang="en-US" sz="2000" dirty="0" smtClean="0"/>
              <a:t>• A RAM memory device has either one or two control inputs. If there is one</a:t>
            </a:r>
          </a:p>
          <a:p>
            <a:r>
              <a:rPr lang="en-US" sz="2000" dirty="0" smtClean="0"/>
              <a:t>control input it is often called R/W.</a:t>
            </a:r>
          </a:p>
          <a:p>
            <a:r>
              <a:rPr lang="en-US" sz="2000" dirty="0" smtClean="0"/>
              <a:t>• This pin selects a read operation or a write operation only if the device is selected</a:t>
            </a:r>
          </a:p>
          <a:p>
            <a:r>
              <a:rPr lang="en-US" sz="2000" dirty="0" smtClean="0"/>
              <a:t>by the selection input ( CS ).</a:t>
            </a: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8915400" cy="6878806"/>
          </a:xfrm>
          <a:prstGeom prst="rect">
            <a:avLst/>
          </a:prstGeom>
        </p:spPr>
        <p:txBody>
          <a:bodyPr wrap="square">
            <a:spAutoFit/>
          </a:bodyPr>
          <a:lstStyle/>
          <a:p>
            <a:r>
              <a:rPr lang="en-US" sz="2100" dirty="0" smtClean="0"/>
              <a:t>• The ROM read only memory permanently stores programs and data and data was always present, even when power is disconnected.</a:t>
            </a:r>
          </a:p>
          <a:p>
            <a:r>
              <a:rPr lang="en-US" sz="2100" dirty="0" smtClean="0"/>
              <a:t>• It is also called as nonvolatile memory.</a:t>
            </a:r>
          </a:p>
          <a:p>
            <a:r>
              <a:rPr lang="en-US" sz="2100" dirty="0" smtClean="0"/>
              <a:t>• EPROM ( erasable programmable read only memory ) is also erasable if exposed to high intensity ultraviolet light for about 20 minutes or less, depending upon the</a:t>
            </a:r>
          </a:p>
          <a:p>
            <a:r>
              <a:rPr lang="en-US" sz="2100" dirty="0" smtClean="0"/>
              <a:t>type of EPROM.</a:t>
            </a:r>
          </a:p>
          <a:p>
            <a:r>
              <a:rPr lang="en-US" sz="2100" dirty="0" smtClean="0"/>
              <a:t>• We have PROM (programmable read only memory )</a:t>
            </a:r>
          </a:p>
          <a:p>
            <a:r>
              <a:rPr lang="en-US" sz="2100" dirty="0" smtClean="0"/>
              <a:t>• The flash memory is also called as an EEPROM (electrically erasable programmable ROM), EAROM (electrically alterable ROM ), or a NOVROM ( nonvolatile ROM ).</a:t>
            </a:r>
          </a:p>
          <a:p>
            <a:r>
              <a:rPr lang="en-US" sz="2100" dirty="0" smtClean="0"/>
              <a:t>• These memory devices are electrically erasable in the system, but require more time to erase than a normal RAM.</a:t>
            </a:r>
          </a:p>
          <a:p>
            <a:r>
              <a:rPr lang="en-US" sz="2100" dirty="0" smtClean="0"/>
              <a:t>The RAM random access memory is a read/write memory, data loss when power is disconnected.</a:t>
            </a:r>
          </a:p>
          <a:p>
            <a:r>
              <a:rPr lang="en-US" sz="2100" dirty="0" smtClean="0"/>
              <a:t>• It is also called as volatile memory.</a:t>
            </a:r>
          </a:p>
          <a:p>
            <a:r>
              <a:rPr lang="en-US" sz="2100" dirty="0" smtClean="0"/>
              <a:t>• EPROM contains the series of 27XXX contains the following part numbers :</a:t>
            </a:r>
          </a:p>
          <a:p>
            <a:r>
              <a:rPr lang="nn-NO" sz="2100" dirty="0" smtClean="0"/>
              <a:t>2704( 512 * 8 ), 2708(1K * 8 ), 2716( 2K * 8 ), 2732( 4K * 8 ), 2764( 8K * 8 ),</a:t>
            </a:r>
          </a:p>
          <a:p>
            <a:r>
              <a:rPr lang="en-US" sz="2100" dirty="0" smtClean="0"/>
              <a:t>27128( 16K * 8) etc..</a:t>
            </a:r>
          </a:p>
          <a:p>
            <a:r>
              <a:rPr lang="en-US" sz="2100" dirty="0" smtClean="0"/>
              <a:t>• Each of these parts contains address pins, eight data connections, one or more chip selection inputs (CE ) and an output enable pin (OE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rot="16200000">
            <a:off x="1295399" y="-1295399"/>
            <a:ext cx="6553201" cy="914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7128" t="4583" r="9014"/>
          <a:stretch>
            <a:fillRect/>
          </a:stretch>
        </p:blipFill>
        <p:spPr bwMode="auto">
          <a:xfrm rot="16200000">
            <a:off x="1143000" y="-1143000"/>
            <a:ext cx="6858000" cy="914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I/O Interface</a:t>
            </a:r>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1219200" y="685801"/>
            <a:ext cx="6248400" cy="2743199"/>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762000" y="3581400"/>
            <a:ext cx="61722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382000" cy="4525963"/>
          </a:xfrm>
        </p:spPr>
        <p:txBody>
          <a:bodyPr>
            <a:noAutofit/>
          </a:bodyPr>
          <a:lstStyle/>
          <a:p>
            <a:r>
              <a:rPr lang="en-US" sz="2400" dirty="0" smtClean="0"/>
              <a:t>The input/output devices can be interfaced with microprocessor in two ways:</a:t>
            </a:r>
          </a:p>
          <a:p>
            <a:pPr>
              <a:buNone/>
            </a:pPr>
            <a:r>
              <a:rPr lang="en-US" sz="2400" dirty="0" smtClean="0"/>
              <a:t>(</a:t>
            </a:r>
            <a:r>
              <a:rPr lang="en-US" sz="2400" dirty="0" err="1" smtClean="0"/>
              <a:t>i</a:t>
            </a:r>
            <a:r>
              <a:rPr lang="en-US" sz="2400" dirty="0" smtClean="0"/>
              <a:t>) I/O Mapped I/O</a:t>
            </a:r>
          </a:p>
          <a:p>
            <a:pPr>
              <a:buNone/>
            </a:pPr>
            <a:r>
              <a:rPr lang="en-US" sz="2400" dirty="0" smtClean="0"/>
              <a:t>(ii) Memory mapped I/O </a:t>
            </a:r>
          </a:p>
          <a:p>
            <a:pPr marL="571500" indent="-571500">
              <a:buAutoNum type="romanLcParenBoth"/>
            </a:pPr>
            <a:r>
              <a:rPr lang="en-US" sz="2400" b="1" dirty="0" smtClean="0"/>
              <a:t>I/O Mapped I/O:</a:t>
            </a:r>
          </a:p>
          <a:p>
            <a:pPr marL="571500" indent="-571500">
              <a:buFont typeface="Wingdings" pitchFamily="2" charset="2"/>
              <a:buChar char="ü"/>
            </a:pPr>
            <a:r>
              <a:rPr lang="en-US" sz="2400" dirty="0" smtClean="0"/>
              <a:t>The 8086 has four special instructions IN, INS, OUT,  and OUTS to transfer data through the input/output ports in this mode.</a:t>
            </a:r>
          </a:p>
          <a:p>
            <a:pPr marL="571500" indent="-571500">
              <a:buFont typeface="Wingdings" pitchFamily="2" charset="2"/>
              <a:buChar char="ü"/>
            </a:pPr>
            <a:r>
              <a:rPr lang="en-US" sz="2400" dirty="0" smtClean="0"/>
              <a:t>The IN instruction copy the data from a port to the accumulator</a:t>
            </a:r>
          </a:p>
          <a:p>
            <a:pPr marL="571500" indent="-571500">
              <a:buFont typeface="Wingdings" pitchFamily="2" charset="2"/>
              <a:buChar char="ü"/>
            </a:pPr>
            <a:r>
              <a:rPr lang="en-US" sz="2400" dirty="0" smtClean="0"/>
              <a:t>If an 8-bit port is read AL is used, if a word is read AX is used.</a:t>
            </a:r>
          </a:p>
          <a:p>
            <a:pPr marL="571500" indent="-571500">
              <a:buFont typeface="Wingdings" pitchFamily="2" charset="2"/>
              <a:buChar char="ü"/>
            </a:pPr>
            <a:r>
              <a:rPr lang="en-US" sz="2400" dirty="0" smtClean="0"/>
              <a:t>OUT instruction copies data from Accumulator to port.</a:t>
            </a:r>
          </a:p>
          <a:p>
            <a:pPr marL="571500" indent="-571500">
              <a:buFont typeface="Wingdings" pitchFamily="2" charset="2"/>
              <a:buChar char="ü"/>
            </a:pPr>
            <a:r>
              <a:rPr lang="en-US" sz="2400" dirty="0" smtClean="0"/>
              <a:t>The M/IO</a:t>
            </a:r>
            <a:r>
              <a:rPr lang="en-US" sz="2400" b="1" baseline="30000" dirty="0" smtClean="0"/>
              <a:t>-</a:t>
            </a:r>
            <a:r>
              <a:rPr lang="en-US" sz="2400" dirty="0" smtClean="0"/>
              <a:t> signal is always low for this mode.</a:t>
            </a:r>
          </a:p>
          <a:p>
            <a:pPr marL="571500" indent="-571500">
              <a:buFont typeface="Wingdings" pitchFamily="2" charset="2"/>
              <a:buChar char="ü"/>
            </a:pPr>
            <a:r>
              <a:rPr lang="en-US" sz="2400" dirty="0" smtClean="0"/>
              <a:t>Only 256 </a:t>
            </a:r>
            <a:r>
              <a:rPr lang="en-US" sz="2400" b="1" dirty="0" smtClean="0"/>
              <a:t>(2</a:t>
            </a:r>
            <a:r>
              <a:rPr lang="en-US" sz="2400" b="1" baseline="30000" dirty="0" smtClean="0"/>
              <a:t>8</a:t>
            </a:r>
            <a:r>
              <a:rPr lang="en-US" sz="2400" b="1" dirty="0" smtClean="0"/>
              <a:t>)</a:t>
            </a:r>
            <a:r>
              <a:rPr lang="en-US" sz="2400" dirty="0" smtClean="0"/>
              <a:t> I/O addresses can be generated for direct addressing mode and 65536 </a:t>
            </a:r>
            <a:r>
              <a:rPr lang="en-US" sz="2400" b="1" dirty="0" smtClean="0"/>
              <a:t>(2</a:t>
            </a:r>
            <a:r>
              <a:rPr lang="en-US" sz="2400" b="1" baseline="30000" dirty="0" smtClean="0"/>
              <a:t>16</a:t>
            </a:r>
            <a:r>
              <a:rPr lang="en-US" sz="2400" b="1" dirty="0" smtClean="0"/>
              <a:t>)</a:t>
            </a:r>
            <a:r>
              <a:rPr lang="en-US" sz="2400" dirty="0" smtClean="0"/>
              <a:t> I/O addresses can be generated for indirect addressing mode. </a:t>
            </a:r>
          </a:p>
          <a:p>
            <a:pPr marL="571500" indent="-571500">
              <a:buNone/>
            </a:pPr>
            <a:endParaRPr lang="en-US" sz="2400" dirty="0" smtClean="0"/>
          </a:p>
          <a:p>
            <a:pPr>
              <a:buNone/>
            </a:pP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57200" y="457200"/>
            <a:ext cx="7639050" cy="23622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85724" y="3200400"/>
            <a:ext cx="9058276" cy="28003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81000" y="0"/>
            <a:ext cx="8382000" cy="4525963"/>
          </a:xfrm>
        </p:spPr>
        <p:txBody>
          <a:bodyPr>
            <a:noAutofit/>
          </a:bodyPr>
          <a:lstStyle/>
          <a:p>
            <a:pPr>
              <a:buNone/>
            </a:pPr>
            <a:r>
              <a:rPr lang="en-US" sz="2400" b="1" dirty="0" smtClean="0"/>
              <a:t>(ii) Memory mapped I/O :</a:t>
            </a:r>
          </a:p>
          <a:p>
            <a:pPr marL="571500" indent="-571500">
              <a:buFont typeface="Wingdings" pitchFamily="2" charset="2"/>
              <a:buChar char="ü"/>
            </a:pPr>
            <a:r>
              <a:rPr lang="en-US" sz="2400" dirty="0" smtClean="0"/>
              <a:t>The M/IO</a:t>
            </a:r>
            <a:r>
              <a:rPr lang="en-US" sz="2400" b="1" baseline="30000" dirty="0" smtClean="0"/>
              <a:t>-</a:t>
            </a:r>
            <a:r>
              <a:rPr lang="en-US" sz="2400" dirty="0" smtClean="0"/>
              <a:t> signal is always high for this mode.</a:t>
            </a:r>
          </a:p>
          <a:p>
            <a:pPr marL="571500" indent="-571500">
              <a:buFont typeface="Wingdings" pitchFamily="2" charset="2"/>
              <a:buChar char="ü"/>
            </a:pPr>
            <a:r>
              <a:rPr lang="en-US" sz="2400" dirty="0" smtClean="0"/>
              <a:t>The 8086 uses 20 address lines to identify an I/O device.</a:t>
            </a:r>
          </a:p>
          <a:p>
            <a:pPr marL="571500" indent="-571500">
              <a:buNone/>
            </a:pPr>
            <a:endParaRPr lang="en-US" sz="2400" dirty="0" smtClean="0"/>
          </a:p>
          <a:p>
            <a:pPr>
              <a:buNone/>
            </a:pPr>
            <a:endParaRPr lang="en-US" sz="2400" dirty="0"/>
          </a:p>
        </p:txBody>
      </p:sp>
      <p:pic>
        <p:nvPicPr>
          <p:cNvPr id="5" name="Picture 2"/>
          <p:cNvPicPr>
            <a:picLocks noChangeAspect="1" noChangeArrowheads="1"/>
          </p:cNvPicPr>
          <p:nvPr/>
        </p:nvPicPr>
        <p:blipFill>
          <a:blip r:embed="rId2" cstate="print"/>
          <a:srcRect/>
          <a:stretch>
            <a:fillRect/>
          </a:stretch>
        </p:blipFill>
        <p:spPr bwMode="auto">
          <a:xfrm>
            <a:off x="533400" y="1295400"/>
            <a:ext cx="7924800" cy="4953000"/>
          </a:xfrm>
          <a:prstGeom prst="rect">
            <a:avLst/>
          </a:prstGeom>
          <a:noFill/>
          <a:ln w="9525">
            <a:noFill/>
            <a:miter lim="800000"/>
            <a:headEnd/>
            <a:tailEnd/>
          </a:ln>
        </p:spPr>
      </p:pic>
      <p:sp>
        <p:nvSpPr>
          <p:cNvPr id="6" name="Rectangle 5"/>
          <p:cNvSpPr/>
          <p:nvPr/>
        </p:nvSpPr>
        <p:spPr>
          <a:xfrm>
            <a:off x="3200400" y="6248400"/>
            <a:ext cx="2795317" cy="369332"/>
          </a:xfrm>
          <a:prstGeom prst="rect">
            <a:avLst/>
          </a:prstGeom>
        </p:spPr>
        <p:txBody>
          <a:bodyPr wrap="none">
            <a:spAutoFit/>
          </a:bodyPr>
          <a:lstStyle/>
          <a:p>
            <a:pPr marL="571500" indent="-571500"/>
            <a:r>
              <a:rPr lang="en-US" b="1" dirty="0" smtClean="0">
                <a:solidFill>
                  <a:srgbClr val="FF0000"/>
                </a:solidFill>
              </a:rPr>
              <a:t>Interfacing 8-bit input port</a:t>
            </a:r>
          </a:p>
        </p:txBody>
      </p:sp>
      <p:sp>
        <p:nvSpPr>
          <p:cNvPr id="7" name="Rectangle 6"/>
          <p:cNvSpPr/>
          <p:nvPr/>
        </p:nvSpPr>
        <p:spPr>
          <a:xfrm>
            <a:off x="6781800" y="5257800"/>
            <a:ext cx="1501758" cy="923330"/>
          </a:xfrm>
          <a:prstGeom prst="rect">
            <a:avLst/>
          </a:prstGeom>
        </p:spPr>
        <p:txBody>
          <a:bodyPr wrap="none">
            <a:spAutoFit/>
          </a:bodyPr>
          <a:lstStyle/>
          <a:p>
            <a:pPr marL="571500" indent="-571500"/>
            <a:r>
              <a:rPr lang="en-US" b="1" dirty="0" smtClean="0">
                <a:solidFill>
                  <a:srgbClr val="FF0000"/>
                </a:solidFill>
              </a:rPr>
              <a:t>MOV AL,0FFH</a:t>
            </a:r>
          </a:p>
          <a:p>
            <a:pPr marL="571500" indent="-571500"/>
            <a:r>
              <a:rPr lang="en-US" b="1" dirty="0" smtClean="0">
                <a:solidFill>
                  <a:srgbClr val="FF0000"/>
                </a:solidFill>
              </a:rPr>
              <a:t>IN  80H,AL</a:t>
            </a:r>
          </a:p>
          <a:p>
            <a:pPr marL="571500" indent="-571500"/>
            <a:r>
              <a:rPr lang="en-US" b="1" dirty="0" smtClean="0">
                <a:solidFill>
                  <a:srgbClr val="FF0000"/>
                </a:solidFill>
              </a:rPr>
              <a:t>INT 3</a:t>
            </a:r>
          </a:p>
        </p:txBody>
      </p:sp>
      <p:sp>
        <p:nvSpPr>
          <p:cNvPr id="8" name="Rectangle 7"/>
          <p:cNvSpPr/>
          <p:nvPr/>
        </p:nvSpPr>
        <p:spPr>
          <a:xfrm>
            <a:off x="6172200" y="4495800"/>
            <a:ext cx="1865254" cy="646331"/>
          </a:xfrm>
          <a:prstGeom prst="rect">
            <a:avLst/>
          </a:prstGeom>
        </p:spPr>
        <p:txBody>
          <a:bodyPr wrap="none">
            <a:spAutoFit/>
          </a:bodyPr>
          <a:lstStyle/>
          <a:p>
            <a:pPr marL="571500" indent="-571500"/>
            <a:r>
              <a:rPr lang="en-US" b="1" dirty="0" smtClean="0">
                <a:solidFill>
                  <a:srgbClr val="FF0000"/>
                </a:solidFill>
              </a:rPr>
              <a:t>‘I’ switch closed</a:t>
            </a:r>
          </a:p>
          <a:p>
            <a:pPr marL="571500" indent="-571500"/>
            <a:r>
              <a:rPr lang="en-US" b="1" dirty="0" smtClean="0">
                <a:solidFill>
                  <a:srgbClr val="FF0000"/>
                </a:solidFill>
              </a:rPr>
              <a:t>‘0’ switch opened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76200" y="-609599"/>
            <a:ext cx="8915399" cy="6857999"/>
          </a:xfrm>
          <a:prstGeom prst="rect">
            <a:avLst/>
          </a:prstGeom>
          <a:noFill/>
          <a:ln w="9525">
            <a:noFill/>
            <a:miter lim="800000"/>
            <a:headEnd/>
            <a:tailEnd/>
          </a:ln>
        </p:spPr>
      </p:pic>
      <p:sp>
        <p:nvSpPr>
          <p:cNvPr id="3" name="Rectangle 2"/>
          <p:cNvSpPr/>
          <p:nvPr/>
        </p:nvSpPr>
        <p:spPr>
          <a:xfrm>
            <a:off x="7315200" y="4953000"/>
            <a:ext cx="1738809" cy="923330"/>
          </a:xfrm>
          <a:prstGeom prst="rect">
            <a:avLst/>
          </a:prstGeom>
        </p:spPr>
        <p:txBody>
          <a:bodyPr wrap="none">
            <a:spAutoFit/>
          </a:bodyPr>
          <a:lstStyle/>
          <a:p>
            <a:pPr marL="571500" indent="-571500"/>
            <a:r>
              <a:rPr lang="en-US" b="1" dirty="0" smtClean="0">
                <a:solidFill>
                  <a:srgbClr val="FF0000"/>
                </a:solidFill>
              </a:rPr>
              <a:t>MOV AX,0FFFFH</a:t>
            </a:r>
          </a:p>
          <a:p>
            <a:pPr marL="571500" indent="-571500"/>
            <a:r>
              <a:rPr lang="en-US" b="1" dirty="0" smtClean="0">
                <a:solidFill>
                  <a:srgbClr val="FF0000"/>
                </a:solidFill>
              </a:rPr>
              <a:t>IN  80H,AX</a:t>
            </a:r>
          </a:p>
          <a:p>
            <a:pPr marL="571500" indent="-571500"/>
            <a:r>
              <a:rPr lang="en-US" b="1" dirty="0" smtClean="0">
                <a:solidFill>
                  <a:srgbClr val="FF0000"/>
                </a:solidFill>
              </a:rPr>
              <a:t>INT 3</a:t>
            </a:r>
          </a:p>
        </p:txBody>
      </p:sp>
      <p:sp>
        <p:nvSpPr>
          <p:cNvPr id="4" name="Rectangle 3"/>
          <p:cNvSpPr/>
          <p:nvPr/>
        </p:nvSpPr>
        <p:spPr>
          <a:xfrm>
            <a:off x="3200400" y="6248400"/>
            <a:ext cx="2848216" cy="369332"/>
          </a:xfrm>
          <a:prstGeom prst="rect">
            <a:avLst/>
          </a:prstGeom>
        </p:spPr>
        <p:txBody>
          <a:bodyPr wrap="none">
            <a:spAutoFit/>
          </a:bodyPr>
          <a:lstStyle/>
          <a:p>
            <a:pPr marL="571500" indent="-571500"/>
            <a:r>
              <a:rPr lang="en-US" b="1" dirty="0" smtClean="0">
                <a:solidFill>
                  <a:srgbClr val="FF0000"/>
                </a:solidFill>
              </a:rPr>
              <a:t>Interfacing 16-bit input port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b="16279"/>
          <a:stretch>
            <a:fillRect/>
          </a:stretch>
        </p:blipFill>
        <p:spPr bwMode="auto">
          <a:xfrm>
            <a:off x="1" y="0"/>
            <a:ext cx="8686799" cy="5486400"/>
          </a:xfrm>
          <a:prstGeom prst="rect">
            <a:avLst/>
          </a:prstGeom>
          <a:noFill/>
          <a:ln w="9525">
            <a:noFill/>
            <a:miter lim="800000"/>
            <a:headEnd/>
            <a:tailEnd/>
          </a:ln>
        </p:spPr>
      </p:pic>
      <p:sp>
        <p:nvSpPr>
          <p:cNvPr id="3" name="Rectangle 2"/>
          <p:cNvSpPr/>
          <p:nvPr/>
        </p:nvSpPr>
        <p:spPr>
          <a:xfrm>
            <a:off x="1371600" y="0"/>
            <a:ext cx="1245854" cy="646331"/>
          </a:xfrm>
          <a:prstGeom prst="rect">
            <a:avLst/>
          </a:prstGeom>
        </p:spPr>
        <p:txBody>
          <a:bodyPr wrap="none">
            <a:spAutoFit/>
          </a:bodyPr>
          <a:lstStyle/>
          <a:p>
            <a:pPr marL="571500" indent="-571500"/>
            <a:r>
              <a:rPr lang="en-US" b="1" dirty="0" smtClean="0">
                <a:solidFill>
                  <a:srgbClr val="FF0000"/>
                </a:solidFill>
              </a:rPr>
              <a:t>‘I’ LED  OFF</a:t>
            </a:r>
          </a:p>
          <a:p>
            <a:pPr marL="571500" indent="-571500"/>
            <a:r>
              <a:rPr lang="en-US" b="1" dirty="0" smtClean="0">
                <a:solidFill>
                  <a:srgbClr val="FF0000"/>
                </a:solidFill>
              </a:rPr>
              <a:t>‘0’ LED ON</a:t>
            </a:r>
          </a:p>
        </p:txBody>
      </p:sp>
      <p:sp>
        <p:nvSpPr>
          <p:cNvPr id="4" name="Rectangle 3"/>
          <p:cNvSpPr/>
          <p:nvPr/>
        </p:nvSpPr>
        <p:spPr>
          <a:xfrm>
            <a:off x="7010400" y="5715000"/>
            <a:ext cx="1603516" cy="923330"/>
          </a:xfrm>
          <a:prstGeom prst="rect">
            <a:avLst/>
          </a:prstGeom>
        </p:spPr>
        <p:txBody>
          <a:bodyPr wrap="none">
            <a:spAutoFit/>
          </a:bodyPr>
          <a:lstStyle/>
          <a:p>
            <a:pPr marL="571500" indent="-571500"/>
            <a:r>
              <a:rPr lang="en-US" b="1" dirty="0" smtClean="0">
                <a:solidFill>
                  <a:srgbClr val="FF0000"/>
                </a:solidFill>
              </a:rPr>
              <a:t>MOV AL,0DAH</a:t>
            </a:r>
          </a:p>
          <a:p>
            <a:pPr marL="571500" indent="-571500"/>
            <a:r>
              <a:rPr lang="en-US" b="1" dirty="0" smtClean="0">
                <a:solidFill>
                  <a:srgbClr val="FF0000"/>
                </a:solidFill>
              </a:rPr>
              <a:t>OUT  82H,AL</a:t>
            </a:r>
          </a:p>
          <a:p>
            <a:pPr marL="571500" indent="-571500"/>
            <a:r>
              <a:rPr lang="en-US" b="1" dirty="0" smtClean="0">
                <a:solidFill>
                  <a:srgbClr val="FF0000"/>
                </a:solidFill>
              </a:rPr>
              <a:t>INT 3</a:t>
            </a:r>
          </a:p>
        </p:txBody>
      </p:sp>
      <p:sp>
        <p:nvSpPr>
          <p:cNvPr id="5" name="Rectangle 4"/>
          <p:cNvSpPr/>
          <p:nvPr/>
        </p:nvSpPr>
        <p:spPr>
          <a:xfrm>
            <a:off x="2057400" y="6096000"/>
            <a:ext cx="3019737" cy="369332"/>
          </a:xfrm>
          <a:prstGeom prst="rect">
            <a:avLst/>
          </a:prstGeom>
        </p:spPr>
        <p:txBody>
          <a:bodyPr wrap="none">
            <a:spAutoFit/>
          </a:bodyPr>
          <a:lstStyle/>
          <a:p>
            <a:pPr marL="571500" indent="-571500"/>
            <a:r>
              <a:rPr lang="en-US" b="1" dirty="0" smtClean="0">
                <a:solidFill>
                  <a:srgbClr val="FF0000"/>
                </a:solidFill>
              </a:rPr>
              <a:t>Interfacing 8-bit Output  port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b="37931"/>
          <a:stretch>
            <a:fillRect/>
          </a:stretch>
        </p:blipFill>
        <p:spPr bwMode="auto">
          <a:xfrm>
            <a:off x="228600" y="1"/>
            <a:ext cx="8915401" cy="4648199"/>
          </a:xfrm>
          <a:prstGeom prst="rect">
            <a:avLst/>
          </a:prstGeom>
          <a:noFill/>
          <a:ln w="9525">
            <a:noFill/>
            <a:miter lim="800000"/>
            <a:headEnd/>
            <a:tailEnd/>
          </a:ln>
        </p:spPr>
      </p:pic>
      <p:sp>
        <p:nvSpPr>
          <p:cNvPr id="3" name="Rectangle 2"/>
          <p:cNvSpPr/>
          <p:nvPr/>
        </p:nvSpPr>
        <p:spPr>
          <a:xfrm>
            <a:off x="2133600" y="5638800"/>
            <a:ext cx="3080652" cy="369332"/>
          </a:xfrm>
          <a:prstGeom prst="rect">
            <a:avLst/>
          </a:prstGeom>
        </p:spPr>
        <p:txBody>
          <a:bodyPr wrap="none">
            <a:spAutoFit/>
          </a:bodyPr>
          <a:lstStyle/>
          <a:p>
            <a:pPr marL="571500" indent="-571500"/>
            <a:r>
              <a:rPr lang="en-US" b="1" dirty="0" smtClean="0">
                <a:solidFill>
                  <a:srgbClr val="FF0000"/>
                </a:solidFill>
              </a:rPr>
              <a:t>Interfacing 16-bit Output  port</a:t>
            </a:r>
          </a:p>
        </p:txBody>
      </p:sp>
      <p:sp>
        <p:nvSpPr>
          <p:cNvPr id="4" name="Rectangle 3"/>
          <p:cNvSpPr/>
          <p:nvPr/>
        </p:nvSpPr>
        <p:spPr>
          <a:xfrm>
            <a:off x="6400800" y="4724400"/>
            <a:ext cx="1666675" cy="923330"/>
          </a:xfrm>
          <a:prstGeom prst="rect">
            <a:avLst/>
          </a:prstGeom>
        </p:spPr>
        <p:txBody>
          <a:bodyPr wrap="none">
            <a:spAutoFit/>
          </a:bodyPr>
          <a:lstStyle/>
          <a:p>
            <a:pPr marL="571500" indent="-571500"/>
            <a:r>
              <a:rPr lang="en-US" b="1" dirty="0" smtClean="0">
                <a:solidFill>
                  <a:srgbClr val="FF0000"/>
                </a:solidFill>
              </a:rPr>
              <a:t>MOV AX,0000H</a:t>
            </a:r>
          </a:p>
          <a:p>
            <a:pPr marL="571500" indent="-571500"/>
            <a:r>
              <a:rPr lang="en-US" b="1" dirty="0" smtClean="0">
                <a:solidFill>
                  <a:srgbClr val="FF0000"/>
                </a:solidFill>
              </a:rPr>
              <a:t>OUT  82H,AX</a:t>
            </a:r>
          </a:p>
          <a:p>
            <a:pPr marL="571500" indent="-571500"/>
            <a:r>
              <a:rPr lang="en-US" b="1" dirty="0" smtClean="0">
                <a:solidFill>
                  <a:srgbClr val="FF0000"/>
                </a:solidFill>
              </a:rPr>
              <a:t>INT 3</a:t>
            </a:r>
          </a:p>
        </p:txBody>
      </p:sp>
      <p:sp>
        <p:nvSpPr>
          <p:cNvPr id="5" name="Rectangle 4"/>
          <p:cNvSpPr/>
          <p:nvPr/>
        </p:nvSpPr>
        <p:spPr>
          <a:xfrm>
            <a:off x="1066800" y="4800600"/>
            <a:ext cx="1774268" cy="369332"/>
          </a:xfrm>
          <a:prstGeom prst="rect">
            <a:avLst/>
          </a:prstGeom>
        </p:spPr>
        <p:txBody>
          <a:bodyPr wrap="none">
            <a:spAutoFit/>
          </a:bodyPr>
          <a:lstStyle/>
          <a:p>
            <a:pPr marL="571500" indent="-571500"/>
            <a:r>
              <a:rPr lang="en-US" b="1" dirty="0" smtClean="0">
                <a:solidFill>
                  <a:srgbClr val="FF0000"/>
                </a:solidFill>
              </a:rPr>
              <a:t>All LEDs are ‘ON’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b="16279"/>
          <a:stretch>
            <a:fillRect/>
          </a:stretch>
        </p:blipFill>
        <p:spPr bwMode="auto">
          <a:xfrm>
            <a:off x="0" y="0"/>
            <a:ext cx="8839200" cy="5486400"/>
          </a:xfrm>
          <a:prstGeom prst="rect">
            <a:avLst/>
          </a:prstGeom>
          <a:noFill/>
          <a:ln w="9525">
            <a:noFill/>
            <a:miter lim="800000"/>
            <a:headEnd/>
            <a:tailEnd/>
          </a:ln>
        </p:spPr>
      </p:pic>
      <p:sp>
        <p:nvSpPr>
          <p:cNvPr id="3" name="Rectangle 2"/>
          <p:cNvSpPr/>
          <p:nvPr/>
        </p:nvSpPr>
        <p:spPr>
          <a:xfrm>
            <a:off x="762000" y="304800"/>
            <a:ext cx="1407180" cy="1200329"/>
          </a:xfrm>
          <a:prstGeom prst="rect">
            <a:avLst/>
          </a:prstGeom>
        </p:spPr>
        <p:txBody>
          <a:bodyPr wrap="none">
            <a:spAutoFit/>
          </a:bodyPr>
          <a:lstStyle/>
          <a:p>
            <a:pPr marL="571500" indent="-571500"/>
            <a:r>
              <a:rPr lang="en-US" b="1" dirty="0" smtClean="0">
                <a:solidFill>
                  <a:srgbClr val="FF0000"/>
                </a:solidFill>
              </a:rPr>
              <a:t>MOV AL,00H</a:t>
            </a:r>
          </a:p>
          <a:p>
            <a:pPr marL="571500" indent="-571500"/>
            <a:r>
              <a:rPr lang="en-US" b="1" dirty="0" smtClean="0">
                <a:solidFill>
                  <a:srgbClr val="FF0000"/>
                </a:solidFill>
              </a:rPr>
              <a:t>IN  80H,AL</a:t>
            </a:r>
          </a:p>
          <a:p>
            <a:pPr marL="571500" indent="-571500"/>
            <a:r>
              <a:rPr lang="en-US" b="1" dirty="0" smtClean="0">
                <a:solidFill>
                  <a:srgbClr val="FF0000"/>
                </a:solidFill>
              </a:rPr>
              <a:t>OUT 82H,AL</a:t>
            </a:r>
          </a:p>
          <a:p>
            <a:pPr marL="571500" indent="-571500"/>
            <a:r>
              <a:rPr lang="en-US" b="1" dirty="0" smtClean="0">
                <a:solidFill>
                  <a:srgbClr val="FF0000"/>
                </a:solidFill>
              </a:rPr>
              <a:t>INT 3</a:t>
            </a:r>
          </a:p>
        </p:txBody>
      </p:sp>
      <p:sp>
        <p:nvSpPr>
          <p:cNvPr id="5" name="Rectangle 4"/>
          <p:cNvSpPr/>
          <p:nvPr/>
        </p:nvSpPr>
        <p:spPr>
          <a:xfrm>
            <a:off x="2133600" y="5638800"/>
            <a:ext cx="5416226" cy="369332"/>
          </a:xfrm>
          <a:prstGeom prst="rect">
            <a:avLst/>
          </a:prstGeom>
        </p:spPr>
        <p:txBody>
          <a:bodyPr wrap="none">
            <a:spAutoFit/>
          </a:bodyPr>
          <a:lstStyle/>
          <a:p>
            <a:pPr marL="571500" indent="-571500"/>
            <a:r>
              <a:rPr lang="en-US" b="1" dirty="0" smtClean="0">
                <a:solidFill>
                  <a:srgbClr val="FF0000"/>
                </a:solidFill>
              </a:rPr>
              <a:t>Interfacing  8086 with 8-bit I/O port in I/O mapped I/O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b="21111"/>
          <a:stretch>
            <a:fillRect/>
          </a:stretch>
        </p:blipFill>
        <p:spPr bwMode="auto">
          <a:xfrm>
            <a:off x="0" y="457200"/>
            <a:ext cx="9144000" cy="5867400"/>
          </a:xfrm>
          <a:prstGeom prst="rect">
            <a:avLst/>
          </a:prstGeom>
          <a:noFill/>
          <a:ln w="9525">
            <a:noFill/>
            <a:miter lim="800000"/>
            <a:headEnd/>
            <a:tailEnd/>
          </a:ln>
        </p:spPr>
      </p:pic>
      <p:sp>
        <p:nvSpPr>
          <p:cNvPr id="3" name="Rectangle 2"/>
          <p:cNvSpPr/>
          <p:nvPr/>
        </p:nvSpPr>
        <p:spPr>
          <a:xfrm>
            <a:off x="762000" y="304800"/>
            <a:ext cx="1407180" cy="1200329"/>
          </a:xfrm>
          <a:prstGeom prst="rect">
            <a:avLst/>
          </a:prstGeom>
        </p:spPr>
        <p:txBody>
          <a:bodyPr wrap="none">
            <a:spAutoFit/>
          </a:bodyPr>
          <a:lstStyle/>
          <a:p>
            <a:pPr marL="571500" indent="-571500"/>
            <a:r>
              <a:rPr lang="en-US" b="1" dirty="0" smtClean="0">
                <a:solidFill>
                  <a:srgbClr val="FF0000"/>
                </a:solidFill>
              </a:rPr>
              <a:t>MOV AL,00H</a:t>
            </a:r>
          </a:p>
          <a:p>
            <a:pPr marL="571500" indent="-571500"/>
            <a:r>
              <a:rPr lang="en-US" b="1" dirty="0" smtClean="0">
                <a:solidFill>
                  <a:srgbClr val="FF0000"/>
                </a:solidFill>
              </a:rPr>
              <a:t>IN  80H,AL</a:t>
            </a:r>
          </a:p>
          <a:p>
            <a:pPr marL="571500" indent="-571500"/>
            <a:r>
              <a:rPr lang="en-US" b="1" dirty="0" smtClean="0">
                <a:solidFill>
                  <a:srgbClr val="FF0000"/>
                </a:solidFill>
              </a:rPr>
              <a:t>OUT 82H,AL</a:t>
            </a:r>
          </a:p>
          <a:p>
            <a:pPr marL="571500" indent="-571500"/>
            <a:r>
              <a:rPr lang="en-US" b="1" dirty="0" smtClean="0">
                <a:solidFill>
                  <a:srgbClr val="FF0000"/>
                </a:solidFill>
              </a:rPr>
              <a:t>INT 3</a:t>
            </a:r>
          </a:p>
        </p:txBody>
      </p:sp>
      <p:sp>
        <p:nvSpPr>
          <p:cNvPr id="4" name="Rectangle 3"/>
          <p:cNvSpPr/>
          <p:nvPr/>
        </p:nvSpPr>
        <p:spPr>
          <a:xfrm>
            <a:off x="2209800" y="6096000"/>
            <a:ext cx="5951053" cy="369332"/>
          </a:xfrm>
          <a:prstGeom prst="rect">
            <a:avLst/>
          </a:prstGeom>
        </p:spPr>
        <p:txBody>
          <a:bodyPr wrap="none">
            <a:spAutoFit/>
          </a:bodyPr>
          <a:lstStyle/>
          <a:p>
            <a:pPr marL="571500" indent="-571500"/>
            <a:r>
              <a:rPr lang="en-US" b="1" dirty="0" smtClean="0">
                <a:solidFill>
                  <a:srgbClr val="FF0000"/>
                </a:solidFill>
              </a:rPr>
              <a:t>Interfacing  8086 with 8-bit I/O port in memory  mapped I/O</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IN" dirty="0" smtClean="0"/>
              <a:t>Microprocessor - 8086 Interrupts</a:t>
            </a:r>
            <a:endParaRPr lang="en-IN" dirty="0"/>
          </a:p>
        </p:txBody>
      </p:sp>
      <p:sp>
        <p:nvSpPr>
          <p:cNvPr id="1025" name="Rectangle 1"/>
          <p:cNvSpPr>
            <a:spLocks noChangeArrowheads="1"/>
          </p:cNvSpPr>
          <p:nvPr/>
        </p:nvSpPr>
        <p:spPr bwMode="auto">
          <a:xfrm>
            <a:off x="533400" y="1143000"/>
            <a:ext cx="800100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Verdana" pitchFamily="34" charset="0"/>
                <a:cs typeface="Arial" pitchFamily="34" charset="0"/>
              </a:rPr>
              <a:t>Interrupt</a:t>
            </a:r>
            <a:r>
              <a:rPr kumimoji="0" lang="en-US" sz="1400" b="0" i="0" u="none" strike="noStrike" cap="none" normalizeH="0" baseline="0" dirty="0" smtClean="0">
                <a:ln>
                  <a:noFill/>
                </a:ln>
                <a:solidFill>
                  <a:srgbClr val="000000"/>
                </a:solidFill>
                <a:effectLst/>
                <a:latin typeface="Verdana" pitchFamily="34" charset="0"/>
                <a:cs typeface="Arial" pitchFamily="34" charset="0"/>
              </a:rPr>
              <a:t> is the method of creating a temporary halt during program execution and allows peripheral devices to access the microprocessor. The microprocessor responds to that interrupt with an </a:t>
            </a:r>
            <a:r>
              <a:rPr kumimoji="0" lang="en-US" sz="1400" b="1" i="0" u="none" strike="noStrike" cap="none" normalizeH="0" baseline="0" dirty="0" smtClean="0">
                <a:ln>
                  <a:noFill/>
                </a:ln>
                <a:solidFill>
                  <a:srgbClr val="000000"/>
                </a:solidFill>
                <a:effectLst/>
                <a:latin typeface="Verdana" pitchFamily="34" charset="0"/>
                <a:cs typeface="Arial" pitchFamily="34" charset="0"/>
              </a:rPr>
              <a:t>ISR</a:t>
            </a:r>
            <a:r>
              <a:rPr kumimoji="0" lang="en-US" sz="1400" b="0" i="0" u="none" strike="noStrike" cap="none" normalizeH="0" baseline="0" dirty="0" smtClean="0">
                <a:ln>
                  <a:noFill/>
                </a:ln>
                <a:solidFill>
                  <a:srgbClr val="000000"/>
                </a:solidFill>
                <a:effectLst/>
                <a:latin typeface="Verdana" pitchFamily="34" charset="0"/>
                <a:cs typeface="Arial" pitchFamily="34" charset="0"/>
              </a:rPr>
              <a:t> (Interrupt Service Routine), which is a short program to instruct the microprocessor on how to handle the interrupt.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Verdana"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Verdana" pitchFamily="34" charset="0"/>
                <a:cs typeface="Arial" pitchFamily="34" charset="0"/>
              </a:rPr>
              <a:t>The following image shows the types of interrupts we have in a 8086 microprocessor −</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br>
              <a:rPr kumimoji="0" lang="en-US" sz="1400" b="0" i="0" u="none" strike="noStrike" cap="none" normalizeH="0" baseline="0" dirty="0" smtClean="0">
                <a:ln>
                  <a:noFill/>
                </a:ln>
                <a:solidFill>
                  <a:schemeClr val="tx1"/>
                </a:solidFill>
                <a:effectLst/>
                <a:latin typeface="Arial" pitchFamily="34" charset="0"/>
                <a:cs typeface="Arial" pitchFamily="34" charset="0"/>
              </a:rPr>
            </a:b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Interrupts"/>
          <p:cNvPicPr>
            <a:picLocks noChangeAspect="1" noChangeArrowheads="1"/>
          </p:cNvPicPr>
          <p:nvPr/>
        </p:nvPicPr>
        <p:blipFill>
          <a:blip r:embed="rId2" cstate="print"/>
          <a:srcRect/>
          <a:stretch>
            <a:fillRect/>
          </a:stretch>
        </p:blipFill>
        <p:spPr bwMode="auto">
          <a:xfrm>
            <a:off x="1371600" y="2819400"/>
            <a:ext cx="5715000" cy="288607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IN" dirty="0" smtClean="0"/>
              <a:t>Hardware Interrupts</a:t>
            </a:r>
            <a:endParaRPr lang="en-IN" dirty="0"/>
          </a:p>
        </p:txBody>
      </p:sp>
      <p:sp>
        <p:nvSpPr>
          <p:cNvPr id="1025" name="Rectangle 1"/>
          <p:cNvSpPr>
            <a:spLocks noChangeArrowheads="1"/>
          </p:cNvSpPr>
          <p:nvPr/>
        </p:nvSpPr>
        <p:spPr bwMode="auto">
          <a:xfrm>
            <a:off x="533400" y="1143000"/>
            <a:ext cx="8382000" cy="47397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Arial" pitchFamily="34" charset="0"/>
              <a:buChar char="•"/>
            </a:pPr>
            <a:r>
              <a:rPr lang="en-IN" dirty="0" smtClean="0">
                <a:latin typeface="Times New Roman" pitchFamily="18" charset="0"/>
                <a:cs typeface="Times New Roman" pitchFamily="18" charset="0"/>
              </a:rPr>
              <a:t>Hardware interrupt is caused by any peripheral device by sending a signal through a specified pin to the microprocessor.</a:t>
            </a:r>
          </a:p>
          <a:p>
            <a:pPr>
              <a:buFont typeface="Arial" pitchFamily="34" charset="0"/>
              <a:buChar char="•"/>
            </a:pPr>
            <a:r>
              <a:rPr lang="en-IN" dirty="0" smtClean="0">
                <a:latin typeface="Times New Roman" pitchFamily="18" charset="0"/>
                <a:cs typeface="Times New Roman" pitchFamily="18" charset="0"/>
              </a:rPr>
              <a:t>The 8086 has two hardware interrupt pins, i.e. NMI and INTR. NMI is a non-</a:t>
            </a:r>
            <a:r>
              <a:rPr lang="en-IN" dirty="0" err="1" smtClean="0">
                <a:latin typeface="Times New Roman" pitchFamily="18" charset="0"/>
                <a:cs typeface="Times New Roman" pitchFamily="18" charset="0"/>
              </a:rPr>
              <a:t>maskable</a:t>
            </a:r>
            <a:r>
              <a:rPr lang="en-IN" dirty="0" smtClean="0">
                <a:latin typeface="Times New Roman" pitchFamily="18" charset="0"/>
                <a:cs typeface="Times New Roman" pitchFamily="18" charset="0"/>
              </a:rPr>
              <a:t> interrupt and INTR is a </a:t>
            </a:r>
            <a:r>
              <a:rPr lang="en-IN" dirty="0" err="1" smtClean="0">
                <a:latin typeface="Times New Roman" pitchFamily="18" charset="0"/>
                <a:cs typeface="Times New Roman" pitchFamily="18" charset="0"/>
              </a:rPr>
              <a:t>maskable</a:t>
            </a:r>
            <a:r>
              <a:rPr lang="en-IN" dirty="0" smtClean="0">
                <a:latin typeface="Times New Roman" pitchFamily="18" charset="0"/>
                <a:cs typeface="Times New Roman" pitchFamily="18" charset="0"/>
              </a:rPr>
              <a:t> interrupt having lower priority. One more interrupt pin associated is INTA called interrupt acknowledge.</a:t>
            </a:r>
          </a:p>
          <a:p>
            <a:r>
              <a:rPr lang="en-IN" b="1" dirty="0" smtClean="0">
                <a:solidFill>
                  <a:srgbClr val="FF0000"/>
                </a:solidFill>
                <a:latin typeface="Times New Roman" pitchFamily="18" charset="0"/>
                <a:cs typeface="Times New Roman" pitchFamily="18" charset="0"/>
              </a:rPr>
              <a:t>NMI</a:t>
            </a:r>
          </a:p>
          <a:p>
            <a:pPr>
              <a:buFont typeface="Arial" pitchFamily="34" charset="0"/>
              <a:buChar char="•"/>
            </a:pPr>
            <a:r>
              <a:rPr lang="en-IN" dirty="0" smtClean="0">
                <a:latin typeface="Times New Roman" pitchFamily="18" charset="0"/>
                <a:cs typeface="Times New Roman" pitchFamily="18" charset="0"/>
              </a:rPr>
              <a:t>It is a single non-</a:t>
            </a:r>
            <a:r>
              <a:rPr lang="en-IN" dirty="0" err="1" smtClean="0">
                <a:latin typeface="Times New Roman" pitchFamily="18" charset="0"/>
                <a:cs typeface="Times New Roman" pitchFamily="18" charset="0"/>
              </a:rPr>
              <a:t>maskable</a:t>
            </a:r>
            <a:r>
              <a:rPr lang="en-IN" dirty="0" smtClean="0">
                <a:latin typeface="Times New Roman" pitchFamily="18" charset="0"/>
                <a:cs typeface="Times New Roman" pitchFamily="18" charset="0"/>
              </a:rPr>
              <a:t> interrupt pin (NMI) having higher priority than the </a:t>
            </a:r>
            <a:r>
              <a:rPr lang="en-IN" dirty="0" err="1" smtClean="0">
                <a:latin typeface="Times New Roman" pitchFamily="18" charset="0"/>
                <a:cs typeface="Times New Roman" pitchFamily="18" charset="0"/>
              </a:rPr>
              <a:t>maskable</a:t>
            </a:r>
            <a:r>
              <a:rPr lang="en-IN" dirty="0" smtClean="0">
                <a:latin typeface="Times New Roman" pitchFamily="18" charset="0"/>
                <a:cs typeface="Times New Roman" pitchFamily="18" charset="0"/>
              </a:rPr>
              <a:t> interrupt request pin (INTR)and it is of type 2 interrupt.</a:t>
            </a:r>
          </a:p>
          <a:p>
            <a:pPr>
              <a:buFont typeface="Arial" pitchFamily="34" charset="0"/>
              <a:buChar char="•"/>
            </a:pPr>
            <a:r>
              <a:rPr lang="en-IN" dirty="0" smtClean="0">
                <a:latin typeface="Times New Roman" pitchFamily="18" charset="0"/>
                <a:cs typeface="Times New Roman" pitchFamily="18" charset="0"/>
              </a:rPr>
              <a:t>When this interrupt is activated, these actions take place −</a:t>
            </a:r>
          </a:p>
          <a:p>
            <a:pPr>
              <a:buFont typeface="Arial" pitchFamily="34" charset="0"/>
              <a:buChar char="•"/>
            </a:pPr>
            <a:r>
              <a:rPr lang="en-IN" dirty="0" smtClean="0">
                <a:latin typeface="Times New Roman" pitchFamily="18" charset="0"/>
                <a:cs typeface="Times New Roman" pitchFamily="18" charset="0"/>
              </a:rPr>
              <a:t>Completes the current instruction that is in progress.</a:t>
            </a:r>
          </a:p>
          <a:p>
            <a:pPr>
              <a:buFont typeface="Arial" pitchFamily="34" charset="0"/>
              <a:buChar char="•"/>
            </a:pPr>
            <a:r>
              <a:rPr lang="en-IN" dirty="0" smtClean="0">
                <a:latin typeface="Times New Roman" pitchFamily="18" charset="0"/>
                <a:cs typeface="Times New Roman" pitchFamily="18" charset="0"/>
              </a:rPr>
              <a:t>Pushes the Flag register values on to the stack.</a:t>
            </a:r>
          </a:p>
          <a:p>
            <a:pPr>
              <a:buFont typeface="Arial" pitchFamily="34" charset="0"/>
              <a:buChar char="•"/>
            </a:pPr>
            <a:r>
              <a:rPr lang="en-IN" dirty="0" smtClean="0">
                <a:latin typeface="Times New Roman" pitchFamily="18" charset="0"/>
                <a:cs typeface="Times New Roman" pitchFamily="18" charset="0"/>
              </a:rPr>
              <a:t>Pushes the CS (code segment) value and IP (instruction pointer) value of the return address on to the stack.</a:t>
            </a:r>
          </a:p>
          <a:p>
            <a:pPr>
              <a:buFont typeface="Arial" pitchFamily="34" charset="0"/>
              <a:buChar char="•"/>
            </a:pPr>
            <a:r>
              <a:rPr lang="en-IN" dirty="0" smtClean="0">
                <a:latin typeface="Times New Roman" pitchFamily="18" charset="0"/>
                <a:cs typeface="Times New Roman" pitchFamily="18" charset="0"/>
              </a:rPr>
              <a:t>IP is loaded from the contents of the word location 00008H.</a:t>
            </a:r>
          </a:p>
          <a:p>
            <a:pPr>
              <a:buFont typeface="Arial" pitchFamily="34" charset="0"/>
              <a:buChar char="•"/>
            </a:pPr>
            <a:r>
              <a:rPr lang="en-IN" dirty="0" smtClean="0">
                <a:latin typeface="Times New Roman" pitchFamily="18" charset="0"/>
                <a:cs typeface="Times New Roman" pitchFamily="18" charset="0"/>
              </a:rPr>
              <a:t>CS is loaded from the contents of the next word location 0000AH.</a:t>
            </a:r>
          </a:p>
          <a:p>
            <a:pPr>
              <a:buFont typeface="Arial" pitchFamily="34" charset="0"/>
              <a:buChar char="•"/>
            </a:pPr>
            <a:r>
              <a:rPr lang="en-IN" dirty="0" smtClean="0">
                <a:latin typeface="Times New Roman" pitchFamily="18" charset="0"/>
                <a:cs typeface="Times New Roman" pitchFamily="18" charset="0"/>
              </a:rPr>
              <a:t>Interrupt flag and trap flag are reset to 0.</a:t>
            </a:r>
            <a:r>
              <a:rPr kumimoji="0" lang="en-US" sz="14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t>
            </a:r>
            <a:b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b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04800" y="228600"/>
            <a:ext cx="838200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b="1" dirty="0" smtClean="0">
                <a:solidFill>
                  <a:srgbClr val="FF0000"/>
                </a:solidFill>
              </a:rPr>
              <a:t>INTR</a:t>
            </a:r>
          </a:p>
          <a:p>
            <a:r>
              <a:rPr lang="en-IN" dirty="0" smtClean="0"/>
              <a:t>The INTR is a </a:t>
            </a:r>
            <a:r>
              <a:rPr lang="en-IN" dirty="0" err="1" smtClean="0"/>
              <a:t>maskable</a:t>
            </a:r>
            <a:r>
              <a:rPr lang="en-IN" dirty="0" smtClean="0"/>
              <a:t> interrupt because the microprocessor will be interrupted only if interrupts are enabled using set interrupt flag instruction. It should not be enabled using clear interrupt Flag instruction.</a:t>
            </a:r>
          </a:p>
          <a:p>
            <a:r>
              <a:rPr lang="en-IN" dirty="0" smtClean="0"/>
              <a:t>The INTR interrupt is activated by an I/O port. If the interrupt is enabled and NMI is disabled, then the microprocessor first completes the current execution and sends ‘0’ on INTA pin twice. The first ‘0’ means INTA informs the external device to get ready and during the second ‘0’ the microprocessor receives the 8 bit, say X, from the programmable interrupt controller.</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r>
            <a:b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b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533400" y="2971800"/>
            <a:ext cx="7391400" cy="3373359"/>
          </a:xfrm>
          <a:prstGeom prst="rect">
            <a:avLst/>
          </a:prstGeom>
        </p:spPr>
        <p:txBody>
          <a:bodyPr wrap="square">
            <a:spAutoFit/>
          </a:bodyPr>
          <a:lstStyle/>
          <a:p>
            <a:pPr>
              <a:lnSpc>
                <a:spcPct val="150000"/>
              </a:lnSpc>
            </a:pPr>
            <a:r>
              <a:rPr lang="en-IN" b="1" dirty="0" smtClean="0"/>
              <a:t>These actions are taken by the microprocessor −</a:t>
            </a:r>
          </a:p>
          <a:p>
            <a:pPr>
              <a:lnSpc>
                <a:spcPct val="150000"/>
              </a:lnSpc>
              <a:buFont typeface="Wingdings" pitchFamily="2" charset="2"/>
              <a:buChar char="§"/>
            </a:pPr>
            <a:r>
              <a:rPr lang="en-IN" dirty="0" smtClean="0"/>
              <a:t>First completes the current instruction.</a:t>
            </a:r>
          </a:p>
          <a:p>
            <a:pPr>
              <a:lnSpc>
                <a:spcPct val="150000"/>
              </a:lnSpc>
              <a:buFont typeface="Wingdings" pitchFamily="2" charset="2"/>
              <a:buChar char="§"/>
            </a:pPr>
            <a:r>
              <a:rPr lang="en-IN" dirty="0" smtClean="0"/>
              <a:t>Activates INTA output and receives the interrupt type, say X.</a:t>
            </a:r>
          </a:p>
          <a:p>
            <a:pPr>
              <a:lnSpc>
                <a:spcPct val="150000"/>
              </a:lnSpc>
              <a:buFont typeface="Wingdings" pitchFamily="2" charset="2"/>
              <a:buChar char="§"/>
            </a:pPr>
            <a:r>
              <a:rPr lang="en-IN" dirty="0" smtClean="0"/>
              <a:t>Flag register value, CS value of the return address and IP value of the return address are pushed on to the stack.</a:t>
            </a:r>
          </a:p>
          <a:p>
            <a:pPr>
              <a:lnSpc>
                <a:spcPct val="150000"/>
              </a:lnSpc>
              <a:buFont typeface="Wingdings" pitchFamily="2" charset="2"/>
              <a:buChar char="§"/>
            </a:pPr>
            <a:r>
              <a:rPr lang="en-IN" dirty="0" smtClean="0"/>
              <a:t>IP value is loaded from the contents of word location X × 4</a:t>
            </a:r>
          </a:p>
          <a:p>
            <a:pPr>
              <a:lnSpc>
                <a:spcPct val="150000"/>
              </a:lnSpc>
              <a:buFont typeface="Wingdings" pitchFamily="2" charset="2"/>
              <a:buChar char="§"/>
            </a:pPr>
            <a:r>
              <a:rPr lang="en-IN" dirty="0" smtClean="0"/>
              <a:t>CS is loaded from the contents of the next word location.</a:t>
            </a:r>
          </a:p>
          <a:p>
            <a:pPr>
              <a:lnSpc>
                <a:spcPct val="150000"/>
              </a:lnSpc>
              <a:buFont typeface="Wingdings" pitchFamily="2" charset="2"/>
              <a:buChar char="§"/>
            </a:pPr>
            <a:r>
              <a:rPr lang="en-IN" dirty="0" smtClean="0"/>
              <a:t>Interrupt flag and trap flag is reset to 0</a:t>
            </a:r>
            <a:endParaRPr lang="en-IN"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533400"/>
            <a:ext cx="83820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dirty="0" smtClean="0"/>
              <a:t>Some instructions are inserted at the desired position into the program to create interrupts. These interrupt instructions can be used to test the working of various interrupt handlers. It includes − </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r>
            <a:b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b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533400" y="2971800"/>
            <a:ext cx="7391400" cy="2957861"/>
          </a:xfrm>
          <a:prstGeom prst="rect">
            <a:avLst/>
          </a:prstGeom>
        </p:spPr>
        <p:txBody>
          <a:bodyPr wrap="square">
            <a:spAutoFit/>
          </a:bodyPr>
          <a:lstStyle/>
          <a:p>
            <a:pPr>
              <a:lnSpc>
                <a:spcPct val="150000"/>
              </a:lnSpc>
            </a:pPr>
            <a:r>
              <a:rPr lang="en-IN" b="1" dirty="0" smtClean="0"/>
              <a:t>   Its execution includes the following steps − </a:t>
            </a:r>
          </a:p>
          <a:p>
            <a:pPr>
              <a:lnSpc>
                <a:spcPct val="150000"/>
              </a:lnSpc>
              <a:buFont typeface="Wingdings" pitchFamily="2" charset="2"/>
              <a:buChar char="§"/>
            </a:pPr>
            <a:r>
              <a:rPr lang="en-IN" dirty="0" smtClean="0"/>
              <a:t>Flag register value is pushed on to the stack.</a:t>
            </a:r>
          </a:p>
          <a:p>
            <a:pPr>
              <a:lnSpc>
                <a:spcPct val="150000"/>
              </a:lnSpc>
              <a:buFont typeface="Wingdings" pitchFamily="2" charset="2"/>
              <a:buChar char="§"/>
            </a:pPr>
            <a:r>
              <a:rPr lang="en-IN" dirty="0" smtClean="0"/>
              <a:t>CS value of the return address and IP value of the return address are pushed on to the stack.</a:t>
            </a:r>
          </a:p>
          <a:p>
            <a:pPr>
              <a:lnSpc>
                <a:spcPct val="150000"/>
              </a:lnSpc>
              <a:buFont typeface="Wingdings" pitchFamily="2" charset="2"/>
              <a:buChar char="§"/>
            </a:pPr>
            <a:r>
              <a:rPr lang="en-IN" dirty="0" smtClean="0"/>
              <a:t>IP is loaded from the contents of the word location ‘type number’ × 4</a:t>
            </a:r>
          </a:p>
          <a:p>
            <a:pPr>
              <a:lnSpc>
                <a:spcPct val="150000"/>
              </a:lnSpc>
              <a:buFont typeface="Wingdings" pitchFamily="2" charset="2"/>
              <a:buChar char="§"/>
            </a:pPr>
            <a:r>
              <a:rPr lang="en-IN" dirty="0" smtClean="0"/>
              <a:t>CS is loaded from the contents of the next word location.</a:t>
            </a:r>
          </a:p>
          <a:p>
            <a:pPr>
              <a:lnSpc>
                <a:spcPct val="150000"/>
              </a:lnSpc>
              <a:buFont typeface="Wingdings" pitchFamily="2" charset="2"/>
              <a:buChar char="§"/>
            </a:pPr>
            <a:r>
              <a:rPr lang="en-IN" dirty="0" smtClean="0"/>
              <a:t>Interrupt Flag and Trap Flag are reset to 0</a:t>
            </a:r>
            <a:endParaRPr lang="en-IN" dirty="0"/>
          </a:p>
        </p:txBody>
      </p:sp>
      <p:sp>
        <p:nvSpPr>
          <p:cNvPr id="4" name="Rectangle 3"/>
          <p:cNvSpPr/>
          <p:nvPr/>
        </p:nvSpPr>
        <p:spPr>
          <a:xfrm>
            <a:off x="3352800" y="228600"/>
            <a:ext cx="2057294" cy="369332"/>
          </a:xfrm>
          <a:prstGeom prst="rect">
            <a:avLst/>
          </a:prstGeom>
        </p:spPr>
        <p:txBody>
          <a:bodyPr wrap="none">
            <a:spAutoFit/>
          </a:bodyPr>
          <a:lstStyle/>
          <a:p>
            <a:r>
              <a:rPr lang="en-IN" b="1" dirty="0" smtClean="0">
                <a:solidFill>
                  <a:srgbClr val="FF0000"/>
                </a:solidFill>
              </a:rPr>
              <a:t>Software Interrupts</a:t>
            </a:r>
            <a:endParaRPr lang="en-IN" b="1" dirty="0">
              <a:solidFill>
                <a:srgbClr val="FF0000"/>
              </a:solidFill>
            </a:endParaRPr>
          </a:p>
        </p:txBody>
      </p:sp>
      <p:sp>
        <p:nvSpPr>
          <p:cNvPr id="6" name="Rectangle 5"/>
          <p:cNvSpPr/>
          <p:nvPr/>
        </p:nvSpPr>
        <p:spPr>
          <a:xfrm>
            <a:off x="685800" y="1676400"/>
            <a:ext cx="7315200" cy="1200329"/>
          </a:xfrm>
          <a:prstGeom prst="rect">
            <a:avLst/>
          </a:prstGeom>
        </p:spPr>
        <p:txBody>
          <a:bodyPr wrap="square">
            <a:spAutoFit/>
          </a:bodyPr>
          <a:lstStyle/>
          <a:p>
            <a:r>
              <a:rPr lang="en-IN" b="1" dirty="0" smtClean="0">
                <a:solidFill>
                  <a:srgbClr val="FF0000"/>
                </a:solidFill>
              </a:rPr>
              <a:t>INT- Interrupt instruction with type number</a:t>
            </a:r>
          </a:p>
          <a:p>
            <a:r>
              <a:rPr lang="en-IN" dirty="0" smtClean="0"/>
              <a:t>It is 2-byte instruction. First byte provides the op-code and the second byte provides the interrupt type number. There are 256 interrupt types under this group.</a:t>
            </a:r>
            <a:endParaRPr lang="en-I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295400" y="228600"/>
            <a:ext cx="6305550" cy="28194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600200" y="3581400"/>
            <a:ext cx="5867400" cy="24384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533400"/>
            <a:ext cx="83820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dirty="0" smtClean="0"/>
              <a:t>The starting address for type0 interrupt is 000000H, for type1 interrupt is 00004H similarly for type2 is 00008H and ……so on. The first five pointers are dedicated interrupt pointers. i.e. − </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r>
            <a:b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b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Rectangle 5"/>
          <p:cNvSpPr/>
          <p:nvPr/>
        </p:nvSpPr>
        <p:spPr>
          <a:xfrm>
            <a:off x="685800" y="1676400"/>
            <a:ext cx="7315200" cy="1754326"/>
          </a:xfrm>
          <a:prstGeom prst="rect">
            <a:avLst/>
          </a:prstGeom>
        </p:spPr>
        <p:txBody>
          <a:bodyPr wrap="square">
            <a:spAutoFit/>
          </a:bodyPr>
          <a:lstStyle/>
          <a:p>
            <a:r>
              <a:rPr lang="en-IN" b="1" dirty="0" smtClean="0"/>
              <a:t>TYPE 0</a:t>
            </a:r>
            <a:r>
              <a:rPr lang="en-IN" dirty="0" smtClean="0"/>
              <a:t> interrupt represents division by zero situation.</a:t>
            </a:r>
          </a:p>
          <a:p>
            <a:r>
              <a:rPr lang="en-IN" b="1" dirty="0" smtClean="0"/>
              <a:t>TYPE 1</a:t>
            </a:r>
            <a:r>
              <a:rPr lang="en-IN" dirty="0" smtClean="0"/>
              <a:t> interrupt represents single-step execution during the debugging of a program.</a:t>
            </a:r>
          </a:p>
          <a:p>
            <a:r>
              <a:rPr lang="en-IN" b="1" dirty="0" smtClean="0"/>
              <a:t>TYPE 2</a:t>
            </a:r>
            <a:r>
              <a:rPr lang="en-IN" dirty="0" smtClean="0"/>
              <a:t> interrupt represents non-</a:t>
            </a:r>
            <a:r>
              <a:rPr lang="en-IN" dirty="0" err="1" smtClean="0"/>
              <a:t>maskable</a:t>
            </a:r>
            <a:r>
              <a:rPr lang="en-IN" dirty="0" smtClean="0"/>
              <a:t> NMI interrupt.</a:t>
            </a:r>
          </a:p>
          <a:p>
            <a:r>
              <a:rPr lang="en-IN" b="1" dirty="0" smtClean="0"/>
              <a:t>TYPE 3</a:t>
            </a:r>
            <a:r>
              <a:rPr lang="en-IN" dirty="0" smtClean="0"/>
              <a:t> interrupt represents break-point interrupt.</a:t>
            </a:r>
          </a:p>
          <a:p>
            <a:r>
              <a:rPr lang="en-IN" b="1" dirty="0" smtClean="0"/>
              <a:t>TYPE 4</a:t>
            </a:r>
            <a:r>
              <a:rPr lang="en-IN" dirty="0" smtClean="0"/>
              <a:t> interrupt represents overflow interrupt.</a:t>
            </a:r>
            <a:endParaRPr lang="en-IN" dirty="0"/>
          </a:p>
        </p:txBody>
      </p:sp>
      <p:sp>
        <p:nvSpPr>
          <p:cNvPr id="7" name="Rectangle 6"/>
          <p:cNvSpPr/>
          <p:nvPr/>
        </p:nvSpPr>
        <p:spPr>
          <a:xfrm>
            <a:off x="609600" y="3581400"/>
            <a:ext cx="7467600" cy="923330"/>
          </a:xfrm>
          <a:prstGeom prst="rect">
            <a:avLst/>
          </a:prstGeom>
        </p:spPr>
        <p:txBody>
          <a:bodyPr wrap="square">
            <a:spAutoFit/>
          </a:bodyPr>
          <a:lstStyle/>
          <a:p>
            <a:r>
              <a:rPr lang="en-IN" dirty="0" smtClean="0"/>
              <a:t>The interrupts from Type 5 to Type 31 are reserved for other advanced microprocessors, and interrupts from 32 to Type 255 are available for hardware and software interrupts.</a:t>
            </a:r>
            <a:endParaRPr lang="en-IN" dirty="0"/>
          </a:p>
        </p:txBody>
      </p:sp>
      <p:sp>
        <p:nvSpPr>
          <p:cNvPr id="8" name="Rectangle 7"/>
          <p:cNvSpPr/>
          <p:nvPr/>
        </p:nvSpPr>
        <p:spPr>
          <a:xfrm>
            <a:off x="457200" y="4724400"/>
            <a:ext cx="3862789" cy="369332"/>
          </a:xfrm>
          <a:prstGeom prst="rect">
            <a:avLst/>
          </a:prstGeom>
        </p:spPr>
        <p:txBody>
          <a:bodyPr wrap="none">
            <a:spAutoFit/>
          </a:bodyPr>
          <a:lstStyle/>
          <a:p>
            <a:r>
              <a:rPr lang="en-IN" b="1" dirty="0" smtClean="0">
                <a:solidFill>
                  <a:srgbClr val="FF0000"/>
                </a:solidFill>
              </a:rPr>
              <a:t>INT 3-Break Point Interrupt Instruction</a:t>
            </a:r>
            <a:endParaRPr lang="en-IN" b="1" dirty="0">
              <a:solidFill>
                <a:srgbClr val="FF0000"/>
              </a:solidFill>
            </a:endParaRPr>
          </a:p>
        </p:txBody>
      </p:sp>
      <p:sp>
        <p:nvSpPr>
          <p:cNvPr id="9" name="Rectangle 8"/>
          <p:cNvSpPr/>
          <p:nvPr/>
        </p:nvSpPr>
        <p:spPr>
          <a:xfrm>
            <a:off x="762000" y="5103674"/>
            <a:ext cx="7772400" cy="923330"/>
          </a:xfrm>
          <a:prstGeom prst="rect">
            <a:avLst/>
          </a:prstGeom>
        </p:spPr>
        <p:txBody>
          <a:bodyPr wrap="square">
            <a:spAutoFit/>
          </a:bodyPr>
          <a:lstStyle/>
          <a:p>
            <a:r>
              <a:rPr lang="en-IN" dirty="0" smtClean="0"/>
              <a:t>It is a 1-byte instruction having op-code is CCH. These instructions are inserted into the program so that when the processor reaches there, then it stops the normal execution of program and follows the break-point procedure.</a:t>
            </a:r>
            <a:endParaRPr lang="en-IN"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70009"/>
            <a:ext cx="8382000"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IN" dirty="0" smtClean="0"/>
              <a:t>Its execution includes the following steps − </a:t>
            </a:r>
          </a:p>
          <a:p>
            <a:pPr>
              <a:lnSpc>
                <a:spcPct val="150000"/>
              </a:lnSpc>
              <a:buFont typeface="Wingdings" pitchFamily="2" charset="2"/>
              <a:buChar char="§"/>
            </a:pPr>
            <a:r>
              <a:rPr lang="en-IN" sz="1600" dirty="0" smtClean="0">
                <a:latin typeface="Times New Roman" pitchFamily="18" charset="0"/>
                <a:cs typeface="Times New Roman" pitchFamily="18" charset="0"/>
              </a:rPr>
              <a:t>Flag register value is pushed on to the stack.</a:t>
            </a:r>
          </a:p>
          <a:p>
            <a:pPr>
              <a:lnSpc>
                <a:spcPct val="150000"/>
              </a:lnSpc>
              <a:buFont typeface="Wingdings" pitchFamily="2" charset="2"/>
              <a:buChar char="§"/>
            </a:pPr>
            <a:r>
              <a:rPr lang="en-IN" sz="1600" dirty="0" smtClean="0">
                <a:latin typeface="Times New Roman" pitchFamily="18" charset="0"/>
                <a:cs typeface="Times New Roman" pitchFamily="18" charset="0"/>
              </a:rPr>
              <a:t>CS value of the return address and IP value of the return address are pushed on to the stack.</a:t>
            </a:r>
          </a:p>
          <a:p>
            <a:pPr>
              <a:lnSpc>
                <a:spcPct val="150000"/>
              </a:lnSpc>
              <a:buFont typeface="Wingdings" pitchFamily="2" charset="2"/>
              <a:buChar char="§"/>
            </a:pPr>
            <a:r>
              <a:rPr lang="en-IN" sz="1600" dirty="0" smtClean="0">
                <a:latin typeface="Times New Roman" pitchFamily="18" charset="0"/>
                <a:cs typeface="Times New Roman" pitchFamily="18" charset="0"/>
              </a:rPr>
              <a:t>IP is loaded from the contents of the word location 3×4 = 0000CH</a:t>
            </a:r>
          </a:p>
          <a:p>
            <a:pPr>
              <a:lnSpc>
                <a:spcPct val="150000"/>
              </a:lnSpc>
              <a:buFont typeface="Wingdings" pitchFamily="2" charset="2"/>
              <a:buChar char="§"/>
            </a:pPr>
            <a:r>
              <a:rPr lang="en-IN" sz="1600" dirty="0" smtClean="0">
                <a:latin typeface="Times New Roman" pitchFamily="18" charset="0"/>
                <a:cs typeface="Times New Roman" pitchFamily="18" charset="0"/>
              </a:rPr>
              <a:t>CS is loaded from the contents of the next word location.</a:t>
            </a:r>
          </a:p>
          <a:p>
            <a:pPr>
              <a:lnSpc>
                <a:spcPct val="150000"/>
              </a:lnSpc>
              <a:buFont typeface="Wingdings" pitchFamily="2" charset="2"/>
              <a:buChar char="§"/>
            </a:pPr>
            <a:r>
              <a:rPr lang="en-IN" sz="1600" dirty="0" smtClean="0">
                <a:latin typeface="Times New Roman" pitchFamily="18" charset="0"/>
                <a:cs typeface="Times New Roman" pitchFamily="18" charset="0"/>
              </a:rPr>
              <a:t>Interrupt Flag and Trap Flag are reset to 0</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Rectangle 8"/>
          <p:cNvSpPr/>
          <p:nvPr/>
        </p:nvSpPr>
        <p:spPr>
          <a:xfrm>
            <a:off x="457200" y="2895600"/>
            <a:ext cx="8077200" cy="1477328"/>
          </a:xfrm>
          <a:prstGeom prst="rect">
            <a:avLst/>
          </a:prstGeom>
        </p:spPr>
        <p:txBody>
          <a:bodyPr wrap="square">
            <a:spAutoFit/>
          </a:bodyPr>
          <a:lstStyle/>
          <a:p>
            <a:r>
              <a:rPr lang="en-IN" dirty="0" smtClean="0"/>
              <a:t>It is a 1-byte instruction and their mnemonic </a:t>
            </a:r>
            <a:r>
              <a:rPr lang="en-IN" b="1" dirty="0" smtClean="0"/>
              <a:t>INTO</a:t>
            </a:r>
            <a:r>
              <a:rPr lang="en-IN" dirty="0" smtClean="0"/>
              <a:t>. The op-code for this instruction is CEH. As the name suggests it is a conditional interrupt instruction, i.e. it is active only when the overflow flag is set to 1 and branches to the interrupt handler whose interrupt type number is 4. If the overflow flag is reset then, the execution continues to the next instruction.</a:t>
            </a:r>
            <a:endParaRPr lang="en-IN" dirty="0"/>
          </a:p>
        </p:txBody>
      </p:sp>
      <p:sp>
        <p:nvSpPr>
          <p:cNvPr id="10" name="Rectangle 9"/>
          <p:cNvSpPr/>
          <p:nvPr/>
        </p:nvSpPr>
        <p:spPr>
          <a:xfrm>
            <a:off x="457200" y="2438400"/>
            <a:ext cx="3991542" cy="369332"/>
          </a:xfrm>
          <a:prstGeom prst="rect">
            <a:avLst/>
          </a:prstGeom>
        </p:spPr>
        <p:txBody>
          <a:bodyPr wrap="none">
            <a:spAutoFit/>
          </a:bodyPr>
          <a:lstStyle/>
          <a:p>
            <a:r>
              <a:rPr lang="en-IN" b="1" dirty="0" smtClean="0">
                <a:solidFill>
                  <a:srgbClr val="FF0000"/>
                </a:solidFill>
              </a:rPr>
              <a:t>INTO - Interrupt on overflow instruction</a:t>
            </a:r>
            <a:endParaRPr lang="en-IN" b="1" dirty="0">
              <a:solidFill>
                <a:srgbClr val="FF0000"/>
              </a:solidFill>
            </a:endParaRPr>
          </a:p>
        </p:txBody>
      </p:sp>
      <p:sp>
        <p:nvSpPr>
          <p:cNvPr id="11" name="Rectangle 10"/>
          <p:cNvSpPr/>
          <p:nvPr/>
        </p:nvSpPr>
        <p:spPr>
          <a:xfrm>
            <a:off x="609600" y="4419600"/>
            <a:ext cx="4268797" cy="369332"/>
          </a:xfrm>
          <a:prstGeom prst="rect">
            <a:avLst/>
          </a:prstGeom>
        </p:spPr>
        <p:txBody>
          <a:bodyPr wrap="none">
            <a:spAutoFit/>
          </a:bodyPr>
          <a:lstStyle/>
          <a:p>
            <a:r>
              <a:rPr lang="en-IN" b="1" dirty="0" smtClean="0"/>
              <a:t>Its execution includes the following steps −</a:t>
            </a:r>
            <a:endParaRPr lang="en-IN" b="1" dirty="0"/>
          </a:p>
        </p:txBody>
      </p:sp>
      <p:sp>
        <p:nvSpPr>
          <p:cNvPr id="12" name="Rectangle 11"/>
          <p:cNvSpPr/>
          <p:nvPr/>
        </p:nvSpPr>
        <p:spPr>
          <a:xfrm>
            <a:off x="533400" y="4876800"/>
            <a:ext cx="8001000" cy="1754326"/>
          </a:xfrm>
          <a:prstGeom prst="rect">
            <a:avLst/>
          </a:prstGeom>
        </p:spPr>
        <p:txBody>
          <a:bodyPr wrap="square">
            <a:spAutoFit/>
          </a:bodyPr>
          <a:lstStyle/>
          <a:p>
            <a:pPr>
              <a:buFont typeface="Wingdings" pitchFamily="2" charset="2"/>
              <a:buChar char="§"/>
            </a:pPr>
            <a:r>
              <a:rPr lang="en-IN" dirty="0" smtClean="0"/>
              <a:t>Flag register values are pushed on to the stack.</a:t>
            </a:r>
          </a:p>
          <a:p>
            <a:pPr>
              <a:buFont typeface="Wingdings" pitchFamily="2" charset="2"/>
              <a:buChar char="§"/>
            </a:pPr>
            <a:r>
              <a:rPr lang="en-IN" dirty="0" smtClean="0"/>
              <a:t>CS value of the return address and IP value of the return address are pushed on to the stack.</a:t>
            </a:r>
          </a:p>
          <a:p>
            <a:pPr>
              <a:buFont typeface="Wingdings" pitchFamily="2" charset="2"/>
              <a:buChar char="§"/>
            </a:pPr>
            <a:r>
              <a:rPr lang="en-IN" dirty="0" smtClean="0"/>
              <a:t>IP is loaded from the contents of word location 4×4 = 00010H</a:t>
            </a:r>
          </a:p>
          <a:p>
            <a:pPr>
              <a:buFont typeface="Wingdings" pitchFamily="2" charset="2"/>
              <a:buChar char="§"/>
            </a:pPr>
            <a:r>
              <a:rPr lang="en-IN" dirty="0" smtClean="0"/>
              <a:t>CS is loaded from the contents of the next word location.</a:t>
            </a:r>
          </a:p>
          <a:p>
            <a:pPr>
              <a:buFont typeface="Wingdings" pitchFamily="2" charset="2"/>
              <a:buChar char="§"/>
            </a:pPr>
            <a:r>
              <a:rPr lang="en-IN" dirty="0" smtClean="0"/>
              <a:t>Interrupt flag and Trap flag are reset to 0</a:t>
            </a:r>
            <a:endParaRPr lang="en-IN"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8086 Interrupt types</a:t>
            </a:r>
            <a:endParaRPr lang="en-US" dirty="0"/>
          </a:p>
        </p:txBody>
      </p:sp>
      <p:sp>
        <p:nvSpPr>
          <p:cNvPr id="4" name="Rectangle 3"/>
          <p:cNvSpPr/>
          <p:nvPr/>
        </p:nvSpPr>
        <p:spPr>
          <a:xfrm>
            <a:off x="762000" y="1219200"/>
            <a:ext cx="8001000" cy="5632311"/>
          </a:xfrm>
          <a:prstGeom prst="rect">
            <a:avLst/>
          </a:prstGeom>
        </p:spPr>
        <p:txBody>
          <a:bodyPr wrap="square">
            <a:spAutoFit/>
          </a:bodyPr>
          <a:lstStyle/>
          <a:p>
            <a:pPr marL="342900" indent="-342900">
              <a:buAutoNum type="arabicPeriod"/>
            </a:pPr>
            <a:r>
              <a:rPr lang="en-US" b="1" dirty="0" smtClean="0"/>
              <a:t>Divide by Zero Interrupt (Type 0)</a:t>
            </a:r>
          </a:p>
          <a:p>
            <a:pPr marL="342900" indent="-342900"/>
            <a:r>
              <a:rPr lang="en-US" dirty="0" smtClean="0"/>
              <a:t>When the quotient from DIV instruction is too large to fit in the result register, 8086 will automatically execute type 0 interrupt.</a:t>
            </a:r>
          </a:p>
          <a:p>
            <a:pPr marL="342900" indent="-342900"/>
            <a:r>
              <a:rPr lang="en-US" b="1" dirty="0" smtClean="0"/>
              <a:t>2. Single step interrupt (Type 1)</a:t>
            </a:r>
          </a:p>
          <a:p>
            <a:pPr marL="342900" indent="-342900"/>
            <a:r>
              <a:rPr lang="en-US" dirty="0" smtClean="0"/>
              <a:t>The type 1 interrupt is the single step trap.</a:t>
            </a:r>
          </a:p>
          <a:p>
            <a:pPr marL="342900" indent="-342900"/>
            <a:r>
              <a:rPr lang="en-US" b="1" dirty="0" smtClean="0"/>
              <a:t>3. Non mask able Interrupt (Type 2)</a:t>
            </a:r>
          </a:p>
          <a:p>
            <a:pPr marL="342900" indent="-342900"/>
            <a:r>
              <a:rPr lang="en-US" dirty="0" smtClean="0"/>
              <a:t>This interrupt cannot be disabled by any software instruction.</a:t>
            </a:r>
          </a:p>
          <a:p>
            <a:pPr marL="342900" indent="-342900"/>
            <a:r>
              <a:rPr lang="en-US" b="1" dirty="0" smtClean="0"/>
              <a:t>4. Breakpoint Interrupt (Type 3)</a:t>
            </a:r>
          </a:p>
          <a:p>
            <a:pPr marL="342900" indent="-342900"/>
            <a:r>
              <a:rPr lang="en-US" dirty="0" smtClean="0"/>
              <a:t>The type 3 interrupt is used to implement break point function in the system.</a:t>
            </a:r>
          </a:p>
          <a:p>
            <a:pPr marL="342900" indent="-342900"/>
            <a:r>
              <a:rPr lang="en-US" b="1" dirty="0" smtClean="0"/>
              <a:t>5. Overflow interrupt (Type 4)</a:t>
            </a:r>
          </a:p>
          <a:p>
            <a:pPr marL="342900" indent="-342900"/>
            <a:r>
              <a:rPr lang="en-US" dirty="0" smtClean="0"/>
              <a:t>The type 4 interrupt is used to check overflow condition after any signed arithmetic operation in the system. The 8086 overflow flag (OF) will be represented in the destination register or memory location.</a:t>
            </a:r>
          </a:p>
          <a:p>
            <a:pPr marL="342900" indent="-342900"/>
            <a:endParaRPr lang="en-US" dirty="0" smtClean="0"/>
          </a:p>
          <a:p>
            <a:pPr marL="342900" indent="-342900"/>
            <a:r>
              <a:rPr lang="en-US" b="1" dirty="0" smtClean="0"/>
              <a:t>Type 0- 255:</a:t>
            </a:r>
          </a:p>
          <a:p>
            <a:pPr marL="342900" indent="-342900"/>
            <a:r>
              <a:rPr lang="en-US" b="1" dirty="0" smtClean="0"/>
              <a:t>Each interrupt type requires 4 locations because of two 16 bit registers</a:t>
            </a:r>
          </a:p>
          <a:p>
            <a:pPr marL="342900" indent="-342900"/>
            <a:r>
              <a:rPr lang="en-US" b="1" dirty="0" smtClean="0"/>
              <a:t> </a:t>
            </a:r>
            <a:r>
              <a:rPr lang="en-US" dirty="0" smtClean="0"/>
              <a:t>4*256=2</a:t>
            </a:r>
            <a:r>
              <a:rPr lang="en-US" baseline="30000" dirty="0" smtClean="0"/>
              <a:t>2</a:t>
            </a:r>
            <a:r>
              <a:rPr lang="en-US" dirty="0" smtClean="0"/>
              <a:t>*2</a:t>
            </a:r>
            <a:r>
              <a:rPr lang="en-US" baseline="30000" dirty="0" smtClean="0"/>
              <a:t>8</a:t>
            </a:r>
            <a:r>
              <a:rPr lang="en-US" dirty="0" smtClean="0"/>
              <a:t>=2</a:t>
            </a:r>
            <a:r>
              <a:rPr lang="en-US" baseline="30000" dirty="0" smtClean="0"/>
              <a:t>10  </a:t>
            </a:r>
          </a:p>
          <a:p>
            <a:pPr marL="342900" indent="-342900"/>
            <a:r>
              <a:rPr lang="en-US" dirty="0" smtClean="0"/>
              <a:t>0000000000-000h</a:t>
            </a:r>
          </a:p>
          <a:p>
            <a:pPr marL="342900" indent="-342900"/>
            <a:r>
              <a:rPr lang="en-US" dirty="0" smtClean="0"/>
              <a:t>1111111111-3FFH</a:t>
            </a:r>
          </a:p>
          <a:p>
            <a:pPr marL="342900" indent="-342900"/>
            <a:endParaRPr lang="en-US" b="1" dirty="0" smtClean="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143000"/>
            <a:ext cx="8077200" cy="2862322"/>
          </a:xfrm>
          <a:prstGeom prst="rect">
            <a:avLst/>
          </a:prstGeom>
        </p:spPr>
        <p:txBody>
          <a:bodyPr wrap="square">
            <a:spAutoFit/>
          </a:bodyPr>
          <a:lstStyle/>
          <a:p>
            <a:r>
              <a:rPr lang="en-IN" b="1" dirty="0" smtClean="0"/>
              <a:t>Interrupts in 8086 microprocessor</a:t>
            </a:r>
          </a:p>
          <a:p>
            <a:r>
              <a:rPr lang="en-IN" dirty="0"/>
              <a:t>An interrupt is a condition that halts the microprocessor temporarily to work on a different task and then return to its previous task. Interrupt is an event or signal that request to attention of CPU. This halt allows peripheral devices to access the microprocessor.</a:t>
            </a:r>
          </a:p>
          <a:p>
            <a:r>
              <a:rPr lang="en-IN" dirty="0"/>
              <a:t>Whenever an interrupt occurs the processor completes the execution of the current instruction and starts the execution of an Interrupt Service Routine (ISR) or Interrupt Handler. ISR is a program that tells the processor what to do when the interrupt occurs. After the execution of ISR, control returns back to the main routine where it was interrupted.</a:t>
            </a:r>
          </a:p>
        </p:txBody>
      </p:sp>
      <p:sp>
        <p:nvSpPr>
          <p:cNvPr id="4" name="object 2"/>
          <p:cNvSpPr txBox="1">
            <a:spLocks noGrp="1"/>
          </p:cNvSpPr>
          <p:nvPr>
            <p:ph type="title"/>
          </p:nvPr>
        </p:nvSpPr>
        <p:spPr>
          <a:xfrm>
            <a:off x="1295400" y="304800"/>
            <a:ext cx="6629400" cy="688617"/>
          </a:xfrm>
        </p:spPr>
        <p:txBody>
          <a:bodyPr wrap="square" lIns="0" tIns="11397" rIns="0" bIns="0" rtlCol="0">
            <a:spAutoFit/>
          </a:bodyPr>
          <a:lstStyle/>
          <a:p>
            <a:pPr marL="11397">
              <a:spcBef>
                <a:spcPts val="90"/>
              </a:spcBef>
              <a:defRPr/>
            </a:pPr>
            <a:r>
              <a:rPr lang="en-US" dirty="0" smtClean="0"/>
              <a:t>Interrupt Service Routine</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685800" y="76200"/>
            <a:ext cx="7924800" cy="6096000"/>
          </a:xfrm>
          <a:prstGeom prst="rect">
            <a:avLst/>
          </a:prstGeom>
          <a:noFill/>
          <a:ln w="9525">
            <a:noFill/>
            <a:miter lim="800000"/>
            <a:headEnd/>
            <a:tailEnd/>
          </a:ln>
        </p:spPr>
      </p:pic>
      <p:sp>
        <p:nvSpPr>
          <p:cNvPr id="5" name="Title 1"/>
          <p:cNvSpPr>
            <a:spLocks noGrp="1"/>
          </p:cNvSpPr>
          <p:nvPr>
            <p:ph type="title"/>
          </p:nvPr>
        </p:nvSpPr>
        <p:spPr>
          <a:xfrm>
            <a:off x="533400" y="6324600"/>
            <a:ext cx="8229600" cy="457200"/>
          </a:xfrm>
        </p:spPr>
        <p:txBody>
          <a:bodyPr>
            <a:normAutofit/>
          </a:bodyPr>
          <a:lstStyle/>
          <a:p>
            <a:r>
              <a:rPr lang="en-US" sz="2400" dirty="0" smtClean="0"/>
              <a:t>Interrupt vector table</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New Doc 2017-12-23 (1).jpg"/>
          <p:cNvPicPr>
            <a:picLocks noChangeAspect="1" noChangeArrowheads="1"/>
          </p:cNvPicPr>
          <p:nvPr/>
        </p:nvPicPr>
        <p:blipFill>
          <a:blip r:embed="rId2" cstate="print"/>
          <a:srcRect/>
          <a:stretch>
            <a:fillRect/>
          </a:stretch>
        </p:blipFill>
        <p:spPr bwMode="auto">
          <a:xfrm>
            <a:off x="304800" y="609600"/>
            <a:ext cx="8458200" cy="324806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28599" y="304800"/>
            <a:ext cx="8915401" cy="6472238"/>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543425" y="0"/>
            <a:ext cx="4600575" cy="2924175"/>
          </a:xfrm>
          <a:prstGeom prst="rect">
            <a:avLst/>
          </a:prstGeom>
          <a:noFill/>
          <a:ln w="9525">
            <a:noFill/>
            <a:miter lim="800000"/>
            <a:headEnd/>
            <a:tailEnd/>
          </a:ln>
        </p:spPr>
      </p:pic>
      <p:cxnSp>
        <p:nvCxnSpPr>
          <p:cNvPr id="5" name="Straight Arrow Connector 4"/>
          <p:cNvCxnSpPr/>
          <p:nvPr/>
        </p:nvCxnSpPr>
        <p:spPr>
          <a:xfrm flipH="1">
            <a:off x="2438400" y="4572000"/>
            <a:ext cx="12192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057400" y="4419600"/>
            <a:ext cx="418704" cy="369332"/>
          </a:xfrm>
          <a:prstGeom prst="rect">
            <a:avLst/>
          </a:prstGeom>
          <a:noFill/>
        </p:spPr>
        <p:txBody>
          <a:bodyPr wrap="none" rtlCol="0">
            <a:spAutoFit/>
          </a:bodyPr>
          <a:lstStyle/>
          <a:p>
            <a:r>
              <a:rPr lang="en-US" b="1" dirty="0" smtClean="0">
                <a:solidFill>
                  <a:srgbClr val="FF0000"/>
                </a:solidFill>
              </a:rPr>
              <a:t>22</a:t>
            </a:r>
            <a:endParaRPr lang="en-US" b="1"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3400" y="762001"/>
            <a:ext cx="7924800" cy="5943599"/>
          </a:xfrm>
          <a:prstGeom prst="rect">
            <a:avLst/>
          </a:prstGeom>
          <a:noFill/>
          <a:ln w="9525">
            <a:noFill/>
            <a:miter lim="800000"/>
            <a:headEnd/>
            <a:tailEnd/>
          </a:ln>
        </p:spPr>
      </p:pic>
      <p:sp>
        <p:nvSpPr>
          <p:cNvPr id="4" name="Title 1"/>
          <p:cNvSpPr>
            <a:spLocks noGrp="1"/>
          </p:cNvSpPr>
          <p:nvPr>
            <p:ph type="title"/>
          </p:nvPr>
        </p:nvSpPr>
        <p:spPr>
          <a:xfrm>
            <a:off x="457200" y="0"/>
            <a:ext cx="8229600" cy="609600"/>
          </a:xfrm>
        </p:spPr>
        <p:txBody>
          <a:bodyPr>
            <a:normAutofit/>
          </a:bodyPr>
          <a:lstStyle/>
          <a:p>
            <a:r>
              <a:rPr lang="en-US" sz="2800" dirty="0" smtClean="0">
                <a:solidFill>
                  <a:srgbClr val="FF0000"/>
                </a:solidFill>
              </a:rPr>
              <a:t>Minimum mode operation of 8086</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09600" y="381000"/>
            <a:ext cx="7696200" cy="59435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762000" y="304800"/>
            <a:ext cx="7620000" cy="5791199"/>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81000" y="838200"/>
            <a:ext cx="8382000" cy="5486400"/>
          </a:xfrm>
          <a:prstGeom prst="rect">
            <a:avLst/>
          </a:prstGeom>
          <a:noFill/>
          <a:ln w="9525">
            <a:noFill/>
            <a:miter lim="800000"/>
            <a:headEnd/>
            <a:tailEnd/>
          </a:ln>
        </p:spPr>
      </p:pic>
      <p:sp>
        <p:nvSpPr>
          <p:cNvPr id="4" name="Title 1"/>
          <p:cNvSpPr>
            <a:spLocks noGrp="1"/>
          </p:cNvSpPr>
          <p:nvPr>
            <p:ph type="title"/>
          </p:nvPr>
        </p:nvSpPr>
        <p:spPr>
          <a:xfrm>
            <a:off x="381000" y="228600"/>
            <a:ext cx="8229600" cy="609600"/>
          </a:xfrm>
        </p:spPr>
        <p:txBody>
          <a:bodyPr>
            <a:normAutofit/>
          </a:bodyPr>
          <a:lstStyle/>
          <a:p>
            <a:r>
              <a:rPr lang="en-US" sz="2800" dirty="0" smtClean="0">
                <a:solidFill>
                  <a:srgbClr val="FF0000"/>
                </a:solidFill>
              </a:rPr>
              <a:t>Maximum mode operation of 8086</a:t>
            </a:r>
            <a:endParaRPr lang="en-US" sz="2800"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1006</TotalTime>
  <Words>1996</Words>
  <Application>Microsoft Office PowerPoint</Application>
  <PresentationFormat>On-screen Show (4:3)</PresentationFormat>
  <Paragraphs>180</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Slide 1</vt:lpstr>
      <vt:lpstr>Slide 2</vt:lpstr>
      <vt:lpstr>Slide 3</vt:lpstr>
      <vt:lpstr>Slide 4</vt:lpstr>
      <vt:lpstr>Slide 5</vt:lpstr>
      <vt:lpstr>Minimum mode operation of 8086</vt:lpstr>
      <vt:lpstr>Slide 7</vt:lpstr>
      <vt:lpstr>Slide 8</vt:lpstr>
      <vt:lpstr>Maximum mode operation of 8086</vt:lpstr>
      <vt:lpstr>Read Operation</vt:lpstr>
      <vt:lpstr>Write Operation</vt:lpstr>
      <vt:lpstr>Slide 12</vt:lpstr>
      <vt:lpstr>Slide 13</vt:lpstr>
      <vt:lpstr>Slide 14</vt:lpstr>
      <vt:lpstr>Slide 15</vt:lpstr>
      <vt:lpstr>Slide 16</vt:lpstr>
      <vt:lpstr>Slide 17</vt:lpstr>
      <vt:lpstr>I/O Interface</vt:lpstr>
      <vt:lpstr>Slide 19</vt:lpstr>
      <vt:lpstr>Slide 20</vt:lpstr>
      <vt:lpstr>Slide 21</vt:lpstr>
      <vt:lpstr>Slide 22</vt:lpstr>
      <vt:lpstr>Slide 23</vt:lpstr>
      <vt:lpstr>Slide 24</vt:lpstr>
      <vt:lpstr>Slide 25</vt:lpstr>
      <vt:lpstr>Microprocessor - 8086 Interrupts</vt:lpstr>
      <vt:lpstr>Hardware Interrupts</vt:lpstr>
      <vt:lpstr>Slide 28</vt:lpstr>
      <vt:lpstr>Slide 29</vt:lpstr>
      <vt:lpstr>Slide 30</vt:lpstr>
      <vt:lpstr>Slide 31</vt:lpstr>
      <vt:lpstr>8086 Interrupt types</vt:lpstr>
      <vt:lpstr>Interrupt Service Routine</vt:lpstr>
      <vt:lpstr>Interrupt vector table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Admin</cp:lastModifiedBy>
  <cp:revision>77</cp:revision>
  <dcterms:created xsi:type="dcterms:W3CDTF">2006-08-16T00:00:00Z</dcterms:created>
  <dcterms:modified xsi:type="dcterms:W3CDTF">2020-07-22T09:31:06Z</dcterms:modified>
</cp:coreProperties>
</file>